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99" r:id="rId1"/>
  </p:sldMasterIdLst>
  <p:sldIdLst>
    <p:sldId id="256" r:id="rId2"/>
    <p:sldId id="257" r:id="rId3"/>
    <p:sldId id="258" r:id="rId4"/>
    <p:sldId id="259" r:id="rId5"/>
    <p:sldId id="260" r:id="rId6"/>
    <p:sldId id="261" r:id="rId7"/>
    <p:sldId id="263" r:id="rId8"/>
    <p:sldId id="264" r:id="rId9"/>
    <p:sldId id="265" r:id="rId10"/>
    <p:sldId id="266" r:id="rId11"/>
    <p:sldId id="267" r:id="rId12"/>
    <p:sldId id="268" r:id="rId13"/>
    <p:sldId id="276" r:id="rId14"/>
    <p:sldId id="278" r:id="rId15"/>
    <p:sldId id="284" r:id="rId16"/>
    <p:sldId id="283" r:id="rId17"/>
    <p:sldId id="281" r:id="rId18"/>
    <p:sldId id="282" r:id="rId19"/>
    <p:sldId id="285" r:id="rId20"/>
    <p:sldId id="275" r:id="rId2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7136D578-B94D-F34D-88C7-00238C2FDC5D}" v="23" dt="2021-04-08T15:04:43.363"/>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6063"/>
    <p:restoredTop sz="96208"/>
  </p:normalViewPr>
  <p:slideViewPr>
    <p:cSldViewPr snapToGrid="0" snapToObjects="1">
      <p:cViewPr varScale="1">
        <p:scale>
          <a:sx n="114" d="100"/>
          <a:sy n="114" d="100"/>
        </p:scale>
        <p:origin x="984" y="10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microsoft.com/office/2015/10/relationships/revisionInfo" Target="revisionInfo.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2653815-C4F8-4B71-A6C5-F98CFE35F9A0}" type="doc">
      <dgm:prSet loTypeId="urn:microsoft.com/office/officeart/2008/layout/LinedList" loCatId="list" qsTypeId="urn:microsoft.com/office/officeart/2005/8/quickstyle/simple4" qsCatId="simple" csTypeId="urn:microsoft.com/office/officeart/2005/8/colors/colorful1" csCatId="colorful"/>
      <dgm:spPr/>
      <dgm:t>
        <a:bodyPr/>
        <a:lstStyle/>
        <a:p>
          <a:endParaRPr lang="en-US"/>
        </a:p>
      </dgm:t>
    </dgm:pt>
    <dgm:pt modelId="{46397B7B-566D-45C6-AEBE-A5754313D010}">
      <dgm:prSet/>
      <dgm:spPr/>
      <dgm:t>
        <a:bodyPr/>
        <a:lstStyle/>
        <a:p>
          <a:r>
            <a:rPr lang="en-US"/>
            <a:t>12 talked about a lack of acceptance or a need to prove oneself to the multicultural community </a:t>
          </a:r>
        </a:p>
      </dgm:t>
    </dgm:pt>
    <dgm:pt modelId="{7E414FF7-C883-4528-9D43-B57E5EAE88F5}" type="parTrans" cxnId="{361BC90D-CB22-4F2D-82A7-BA3B46C0034C}">
      <dgm:prSet/>
      <dgm:spPr/>
      <dgm:t>
        <a:bodyPr/>
        <a:lstStyle/>
        <a:p>
          <a:endParaRPr lang="en-US"/>
        </a:p>
      </dgm:t>
    </dgm:pt>
    <dgm:pt modelId="{210D128A-36FF-4FD0-8113-4B75FDE58F22}" type="sibTrans" cxnId="{361BC90D-CB22-4F2D-82A7-BA3B46C0034C}">
      <dgm:prSet/>
      <dgm:spPr/>
      <dgm:t>
        <a:bodyPr/>
        <a:lstStyle/>
        <a:p>
          <a:endParaRPr lang="en-US"/>
        </a:p>
      </dgm:t>
    </dgm:pt>
    <dgm:pt modelId="{540A3A10-D0EC-41FC-8D88-35DB74DBD171}">
      <dgm:prSet/>
      <dgm:spPr/>
      <dgm:t>
        <a:bodyPr/>
        <a:lstStyle/>
        <a:p>
          <a:r>
            <a:rPr lang="en-US"/>
            <a:t>12 talked about constantly being tokenized</a:t>
          </a:r>
        </a:p>
      </dgm:t>
    </dgm:pt>
    <dgm:pt modelId="{15F1E07F-7912-435D-8A5F-397B806A84D4}" type="parTrans" cxnId="{F1D0BB5D-F22E-44E4-8170-C69560A188A3}">
      <dgm:prSet/>
      <dgm:spPr/>
      <dgm:t>
        <a:bodyPr/>
        <a:lstStyle/>
        <a:p>
          <a:endParaRPr lang="en-US"/>
        </a:p>
      </dgm:t>
    </dgm:pt>
    <dgm:pt modelId="{D9928DC1-4D28-4679-89F4-AB3A25CE9E6C}" type="sibTrans" cxnId="{F1D0BB5D-F22E-44E4-8170-C69560A188A3}">
      <dgm:prSet/>
      <dgm:spPr/>
      <dgm:t>
        <a:bodyPr/>
        <a:lstStyle/>
        <a:p>
          <a:endParaRPr lang="en-US"/>
        </a:p>
      </dgm:t>
    </dgm:pt>
    <dgm:pt modelId="{C1FDF1B7-9506-4A42-A1B0-3650C1B56734}">
      <dgm:prSet/>
      <dgm:spPr/>
      <dgm:t>
        <a:bodyPr/>
        <a:lstStyle/>
        <a:p>
          <a:r>
            <a:rPr lang="en-US"/>
            <a:t>8 talked about lack of representation when it came to POC in leadership positions</a:t>
          </a:r>
        </a:p>
      </dgm:t>
    </dgm:pt>
    <dgm:pt modelId="{811F53DC-1465-4717-AD7A-E0ECBD864B7D}" type="parTrans" cxnId="{E1E530F8-3C3F-4743-99BC-77F27FE21194}">
      <dgm:prSet/>
      <dgm:spPr/>
      <dgm:t>
        <a:bodyPr/>
        <a:lstStyle/>
        <a:p>
          <a:endParaRPr lang="en-US"/>
        </a:p>
      </dgm:t>
    </dgm:pt>
    <dgm:pt modelId="{54F50DB4-ADE4-47B6-979C-DD57043E5E5E}" type="sibTrans" cxnId="{E1E530F8-3C3F-4743-99BC-77F27FE21194}">
      <dgm:prSet/>
      <dgm:spPr/>
      <dgm:t>
        <a:bodyPr/>
        <a:lstStyle/>
        <a:p>
          <a:endParaRPr lang="en-US"/>
        </a:p>
      </dgm:t>
    </dgm:pt>
    <dgm:pt modelId="{BFD60EAE-DEE4-4CFF-A781-F7413FA15220}">
      <dgm:prSet/>
      <dgm:spPr/>
      <dgm:t>
        <a:bodyPr/>
        <a:lstStyle/>
        <a:p>
          <a:r>
            <a:rPr lang="en-US"/>
            <a:t>8 talked about all the same POC’s involved in everything </a:t>
          </a:r>
        </a:p>
      </dgm:t>
    </dgm:pt>
    <dgm:pt modelId="{69D3257E-387B-4E1C-9BBA-E32972882C26}" type="parTrans" cxnId="{97FDE60B-261F-4DB4-A133-FDAA5D9EAC84}">
      <dgm:prSet/>
      <dgm:spPr/>
      <dgm:t>
        <a:bodyPr/>
        <a:lstStyle/>
        <a:p>
          <a:endParaRPr lang="en-US"/>
        </a:p>
      </dgm:t>
    </dgm:pt>
    <dgm:pt modelId="{1812C708-934C-49C5-A523-55B4C7A79AD0}" type="sibTrans" cxnId="{97FDE60B-261F-4DB4-A133-FDAA5D9EAC84}">
      <dgm:prSet/>
      <dgm:spPr/>
      <dgm:t>
        <a:bodyPr/>
        <a:lstStyle/>
        <a:p>
          <a:endParaRPr lang="en-US"/>
        </a:p>
      </dgm:t>
    </dgm:pt>
    <dgm:pt modelId="{328DE724-A481-4A06-9463-5E36576601C5}">
      <dgm:prSet/>
      <dgm:spPr/>
      <dgm:t>
        <a:bodyPr/>
        <a:lstStyle/>
        <a:p>
          <a:r>
            <a:rPr lang="en-US"/>
            <a:t>22 talked about a lack of support for POC’s</a:t>
          </a:r>
        </a:p>
      </dgm:t>
    </dgm:pt>
    <dgm:pt modelId="{9664A6DE-99D4-498A-94E9-2232EC739BF5}" type="parTrans" cxnId="{C91AB7AB-32AE-47DB-A4C5-7346232B3FB2}">
      <dgm:prSet/>
      <dgm:spPr/>
      <dgm:t>
        <a:bodyPr/>
        <a:lstStyle/>
        <a:p>
          <a:endParaRPr lang="en-US"/>
        </a:p>
      </dgm:t>
    </dgm:pt>
    <dgm:pt modelId="{1A13CF0E-0F95-456D-B9FC-B406AF99410F}" type="sibTrans" cxnId="{C91AB7AB-32AE-47DB-A4C5-7346232B3FB2}">
      <dgm:prSet/>
      <dgm:spPr/>
      <dgm:t>
        <a:bodyPr/>
        <a:lstStyle/>
        <a:p>
          <a:endParaRPr lang="en-US"/>
        </a:p>
      </dgm:t>
    </dgm:pt>
    <dgm:pt modelId="{2D3BB57A-1057-4C35-914A-ECFC4EA93946}">
      <dgm:prSet/>
      <dgm:spPr/>
      <dgm:t>
        <a:bodyPr/>
        <a:lstStyle/>
        <a:p>
          <a:r>
            <a:rPr lang="en-US"/>
            <a:t>14 untrained faculty in teaching on diverse topics</a:t>
          </a:r>
        </a:p>
      </dgm:t>
    </dgm:pt>
    <dgm:pt modelId="{75801250-9754-44CC-B3D9-406B37DA2898}" type="parTrans" cxnId="{04549366-6304-4240-8BCE-8322D1489A51}">
      <dgm:prSet/>
      <dgm:spPr/>
      <dgm:t>
        <a:bodyPr/>
        <a:lstStyle/>
        <a:p>
          <a:endParaRPr lang="en-US"/>
        </a:p>
      </dgm:t>
    </dgm:pt>
    <dgm:pt modelId="{50DA1E8B-91E0-4381-B7B1-51B1E85BCC4E}" type="sibTrans" cxnId="{04549366-6304-4240-8BCE-8322D1489A51}">
      <dgm:prSet/>
      <dgm:spPr/>
      <dgm:t>
        <a:bodyPr/>
        <a:lstStyle/>
        <a:p>
          <a:endParaRPr lang="en-US"/>
        </a:p>
      </dgm:t>
    </dgm:pt>
    <dgm:pt modelId="{5CF3DC1D-BF06-5948-B5E4-0B3BEC6497DC}" type="pres">
      <dgm:prSet presAssocID="{E2653815-C4F8-4B71-A6C5-F98CFE35F9A0}" presName="vert0" presStyleCnt="0">
        <dgm:presLayoutVars>
          <dgm:dir/>
          <dgm:animOne val="branch"/>
          <dgm:animLvl val="lvl"/>
        </dgm:presLayoutVars>
      </dgm:prSet>
      <dgm:spPr/>
    </dgm:pt>
    <dgm:pt modelId="{CC0DE8A1-5175-C344-9020-DEB261B6EBBC}" type="pres">
      <dgm:prSet presAssocID="{46397B7B-566D-45C6-AEBE-A5754313D010}" presName="thickLine" presStyleLbl="alignNode1" presStyleIdx="0" presStyleCnt="6"/>
      <dgm:spPr/>
    </dgm:pt>
    <dgm:pt modelId="{BAF251D6-074D-9A42-9466-89328C8D59A4}" type="pres">
      <dgm:prSet presAssocID="{46397B7B-566D-45C6-AEBE-A5754313D010}" presName="horz1" presStyleCnt="0"/>
      <dgm:spPr/>
    </dgm:pt>
    <dgm:pt modelId="{21644D2D-439F-714A-9855-B53C0387507F}" type="pres">
      <dgm:prSet presAssocID="{46397B7B-566D-45C6-AEBE-A5754313D010}" presName="tx1" presStyleLbl="revTx" presStyleIdx="0" presStyleCnt="6"/>
      <dgm:spPr/>
    </dgm:pt>
    <dgm:pt modelId="{1A5C47FB-2312-9642-B640-C471CFD980B2}" type="pres">
      <dgm:prSet presAssocID="{46397B7B-566D-45C6-AEBE-A5754313D010}" presName="vert1" presStyleCnt="0"/>
      <dgm:spPr/>
    </dgm:pt>
    <dgm:pt modelId="{28E266CB-5E17-1840-9282-339027A71B70}" type="pres">
      <dgm:prSet presAssocID="{540A3A10-D0EC-41FC-8D88-35DB74DBD171}" presName="thickLine" presStyleLbl="alignNode1" presStyleIdx="1" presStyleCnt="6"/>
      <dgm:spPr/>
    </dgm:pt>
    <dgm:pt modelId="{E715F920-E0D7-6349-B157-83885EFCEDD5}" type="pres">
      <dgm:prSet presAssocID="{540A3A10-D0EC-41FC-8D88-35DB74DBD171}" presName="horz1" presStyleCnt="0"/>
      <dgm:spPr/>
    </dgm:pt>
    <dgm:pt modelId="{F5E5AC9A-F9EF-0349-ACF5-50701D2A0746}" type="pres">
      <dgm:prSet presAssocID="{540A3A10-D0EC-41FC-8D88-35DB74DBD171}" presName="tx1" presStyleLbl="revTx" presStyleIdx="1" presStyleCnt="6"/>
      <dgm:spPr/>
    </dgm:pt>
    <dgm:pt modelId="{A8CC41DE-1AC3-A74E-99F6-1E7451040273}" type="pres">
      <dgm:prSet presAssocID="{540A3A10-D0EC-41FC-8D88-35DB74DBD171}" presName="vert1" presStyleCnt="0"/>
      <dgm:spPr/>
    </dgm:pt>
    <dgm:pt modelId="{A89A9A0B-0C5F-3144-A321-25F37C6ED87D}" type="pres">
      <dgm:prSet presAssocID="{C1FDF1B7-9506-4A42-A1B0-3650C1B56734}" presName="thickLine" presStyleLbl="alignNode1" presStyleIdx="2" presStyleCnt="6"/>
      <dgm:spPr/>
    </dgm:pt>
    <dgm:pt modelId="{8AA7C56C-0706-2F40-83F6-36DBA36D4B54}" type="pres">
      <dgm:prSet presAssocID="{C1FDF1B7-9506-4A42-A1B0-3650C1B56734}" presName="horz1" presStyleCnt="0"/>
      <dgm:spPr/>
    </dgm:pt>
    <dgm:pt modelId="{ACE2B6E6-6971-2D42-B6FF-32C008E40D75}" type="pres">
      <dgm:prSet presAssocID="{C1FDF1B7-9506-4A42-A1B0-3650C1B56734}" presName="tx1" presStyleLbl="revTx" presStyleIdx="2" presStyleCnt="6"/>
      <dgm:spPr/>
    </dgm:pt>
    <dgm:pt modelId="{3FAAC673-F8BA-3C48-B289-14C40D3AD0DA}" type="pres">
      <dgm:prSet presAssocID="{C1FDF1B7-9506-4A42-A1B0-3650C1B56734}" presName="vert1" presStyleCnt="0"/>
      <dgm:spPr/>
    </dgm:pt>
    <dgm:pt modelId="{AEFDF764-1880-614E-B640-ACDCD3925A01}" type="pres">
      <dgm:prSet presAssocID="{BFD60EAE-DEE4-4CFF-A781-F7413FA15220}" presName="thickLine" presStyleLbl="alignNode1" presStyleIdx="3" presStyleCnt="6"/>
      <dgm:spPr/>
    </dgm:pt>
    <dgm:pt modelId="{9F947D5F-86AD-DA4C-8A00-25E241B9F804}" type="pres">
      <dgm:prSet presAssocID="{BFD60EAE-DEE4-4CFF-A781-F7413FA15220}" presName="horz1" presStyleCnt="0"/>
      <dgm:spPr/>
    </dgm:pt>
    <dgm:pt modelId="{BD6103E9-B7EE-BD4E-BC13-AB808641A106}" type="pres">
      <dgm:prSet presAssocID="{BFD60EAE-DEE4-4CFF-A781-F7413FA15220}" presName="tx1" presStyleLbl="revTx" presStyleIdx="3" presStyleCnt="6"/>
      <dgm:spPr/>
    </dgm:pt>
    <dgm:pt modelId="{6C6EAC37-947A-3341-84DB-9A8AAB4A9053}" type="pres">
      <dgm:prSet presAssocID="{BFD60EAE-DEE4-4CFF-A781-F7413FA15220}" presName="vert1" presStyleCnt="0"/>
      <dgm:spPr/>
    </dgm:pt>
    <dgm:pt modelId="{DDE6E97B-A471-CD40-B143-497129134E3C}" type="pres">
      <dgm:prSet presAssocID="{328DE724-A481-4A06-9463-5E36576601C5}" presName="thickLine" presStyleLbl="alignNode1" presStyleIdx="4" presStyleCnt="6"/>
      <dgm:spPr/>
    </dgm:pt>
    <dgm:pt modelId="{58FAE7D6-7E5C-7C45-A0A8-FC7755E864B4}" type="pres">
      <dgm:prSet presAssocID="{328DE724-A481-4A06-9463-5E36576601C5}" presName="horz1" presStyleCnt="0"/>
      <dgm:spPr/>
    </dgm:pt>
    <dgm:pt modelId="{59229902-2EDA-5445-80DF-A840EDC07946}" type="pres">
      <dgm:prSet presAssocID="{328DE724-A481-4A06-9463-5E36576601C5}" presName="tx1" presStyleLbl="revTx" presStyleIdx="4" presStyleCnt="6"/>
      <dgm:spPr/>
    </dgm:pt>
    <dgm:pt modelId="{4A4CD886-860A-A945-884C-6EBAFDB4154F}" type="pres">
      <dgm:prSet presAssocID="{328DE724-A481-4A06-9463-5E36576601C5}" presName="vert1" presStyleCnt="0"/>
      <dgm:spPr/>
    </dgm:pt>
    <dgm:pt modelId="{5AF7B19F-2F88-774E-B702-3B2E522E6BEF}" type="pres">
      <dgm:prSet presAssocID="{2D3BB57A-1057-4C35-914A-ECFC4EA93946}" presName="thickLine" presStyleLbl="alignNode1" presStyleIdx="5" presStyleCnt="6"/>
      <dgm:spPr/>
    </dgm:pt>
    <dgm:pt modelId="{51444C52-DE74-0A44-9BC1-931E7FFB4F53}" type="pres">
      <dgm:prSet presAssocID="{2D3BB57A-1057-4C35-914A-ECFC4EA93946}" presName="horz1" presStyleCnt="0"/>
      <dgm:spPr/>
    </dgm:pt>
    <dgm:pt modelId="{4F734B2B-BBDB-DB40-B9EE-A323D4D40A21}" type="pres">
      <dgm:prSet presAssocID="{2D3BB57A-1057-4C35-914A-ECFC4EA93946}" presName="tx1" presStyleLbl="revTx" presStyleIdx="5" presStyleCnt="6"/>
      <dgm:spPr/>
    </dgm:pt>
    <dgm:pt modelId="{540D06EE-BA7C-AA4E-AF4B-85B21ADD4EBE}" type="pres">
      <dgm:prSet presAssocID="{2D3BB57A-1057-4C35-914A-ECFC4EA93946}" presName="vert1" presStyleCnt="0"/>
      <dgm:spPr/>
    </dgm:pt>
  </dgm:ptLst>
  <dgm:cxnLst>
    <dgm:cxn modelId="{97FDE60B-261F-4DB4-A133-FDAA5D9EAC84}" srcId="{E2653815-C4F8-4B71-A6C5-F98CFE35F9A0}" destId="{BFD60EAE-DEE4-4CFF-A781-F7413FA15220}" srcOrd="3" destOrd="0" parTransId="{69D3257E-387B-4E1C-9BBA-E32972882C26}" sibTransId="{1812C708-934C-49C5-A523-55B4C7A79AD0}"/>
    <dgm:cxn modelId="{361BC90D-CB22-4F2D-82A7-BA3B46C0034C}" srcId="{E2653815-C4F8-4B71-A6C5-F98CFE35F9A0}" destId="{46397B7B-566D-45C6-AEBE-A5754313D010}" srcOrd="0" destOrd="0" parTransId="{7E414FF7-C883-4528-9D43-B57E5EAE88F5}" sibTransId="{210D128A-36FF-4FD0-8113-4B75FDE58F22}"/>
    <dgm:cxn modelId="{CE245A1E-6012-3449-9FF8-9F725FE40BA5}" type="presOf" srcId="{46397B7B-566D-45C6-AEBE-A5754313D010}" destId="{21644D2D-439F-714A-9855-B53C0387507F}" srcOrd="0" destOrd="0" presId="urn:microsoft.com/office/officeart/2008/layout/LinedList"/>
    <dgm:cxn modelId="{3BDB5726-0195-8C45-9E33-7E0D2C55B7E2}" type="presOf" srcId="{BFD60EAE-DEE4-4CFF-A781-F7413FA15220}" destId="{BD6103E9-B7EE-BD4E-BC13-AB808641A106}" srcOrd="0" destOrd="0" presId="urn:microsoft.com/office/officeart/2008/layout/LinedList"/>
    <dgm:cxn modelId="{F1D0BB5D-F22E-44E4-8170-C69560A188A3}" srcId="{E2653815-C4F8-4B71-A6C5-F98CFE35F9A0}" destId="{540A3A10-D0EC-41FC-8D88-35DB74DBD171}" srcOrd="1" destOrd="0" parTransId="{15F1E07F-7912-435D-8A5F-397B806A84D4}" sibTransId="{D9928DC1-4D28-4679-89F4-AB3A25CE9E6C}"/>
    <dgm:cxn modelId="{04549366-6304-4240-8BCE-8322D1489A51}" srcId="{E2653815-C4F8-4B71-A6C5-F98CFE35F9A0}" destId="{2D3BB57A-1057-4C35-914A-ECFC4EA93946}" srcOrd="5" destOrd="0" parTransId="{75801250-9754-44CC-B3D9-406B37DA2898}" sibTransId="{50DA1E8B-91E0-4381-B7B1-51B1E85BCC4E}"/>
    <dgm:cxn modelId="{749B7549-37C3-5D48-B423-CBF224003614}" type="presOf" srcId="{C1FDF1B7-9506-4A42-A1B0-3650C1B56734}" destId="{ACE2B6E6-6971-2D42-B6FF-32C008E40D75}" srcOrd="0" destOrd="0" presId="urn:microsoft.com/office/officeart/2008/layout/LinedList"/>
    <dgm:cxn modelId="{497EB2AB-0E02-E846-953A-85CDEB16EBD2}" type="presOf" srcId="{328DE724-A481-4A06-9463-5E36576601C5}" destId="{59229902-2EDA-5445-80DF-A840EDC07946}" srcOrd="0" destOrd="0" presId="urn:microsoft.com/office/officeart/2008/layout/LinedList"/>
    <dgm:cxn modelId="{C91AB7AB-32AE-47DB-A4C5-7346232B3FB2}" srcId="{E2653815-C4F8-4B71-A6C5-F98CFE35F9A0}" destId="{328DE724-A481-4A06-9463-5E36576601C5}" srcOrd="4" destOrd="0" parTransId="{9664A6DE-99D4-498A-94E9-2232EC739BF5}" sibTransId="{1A13CF0E-0F95-456D-B9FC-B406AF99410F}"/>
    <dgm:cxn modelId="{DED3FFB6-8727-D045-A105-F4D81412610F}" type="presOf" srcId="{2D3BB57A-1057-4C35-914A-ECFC4EA93946}" destId="{4F734B2B-BBDB-DB40-B9EE-A323D4D40A21}" srcOrd="0" destOrd="0" presId="urn:microsoft.com/office/officeart/2008/layout/LinedList"/>
    <dgm:cxn modelId="{6F15F4BB-98C2-F442-A7A3-0F2E56816EEF}" type="presOf" srcId="{E2653815-C4F8-4B71-A6C5-F98CFE35F9A0}" destId="{5CF3DC1D-BF06-5948-B5E4-0B3BEC6497DC}" srcOrd="0" destOrd="0" presId="urn:microsoft.com/office/officeart/2008/layout/LinedList"/>
    <dgm:cxn modelId="{0AA317C0-41C3-B44F-8B74-75B25CF28487}" type="presOf" srcId="{540A3A10-D0EC-41FC-8D88-35DB74DBD171}" destId="{F5E5AC9A-F9EF-0349-ACF5-50701D2A0746}" srcOrd="0" destOrd="0" presId="urn:microsoft.com/office/officeart/2008/layout/LinedList"/>
    <dgm:cxn modelId="{E1E530F8-3C3F-4743-99BC-77F27FE21194}" srcId="{E2653815-C4F8-4B71-A6C5-F98CFE35F9A0}" destId="{C1FDF1B7-9506-4A42-A1B0-3650C1B56734}" srcOrd="2" destOrd="0" parTransId="{811F53DC-1465-4717-AD7A-E0ECBD864B7D}" sibTransId="{54F50DB4-ADE4-47B6-979C-DD57043E5E5E}"/>
    <dgm:cxn modelId="{97F49E08-1D8F-8F43-8771-2CA1C999474A}" type="presParOf" srcId="{5CF3DC1D-BF06-5948-B5E4-0B3BEC6497DC}" destId="{CC0DE8A1-5175-C344-9020-DEB261B6EBBC}" srcOrd="0" destOrd="0" presId="urn:microsoft.com/office/officeart/2008/layout/LinedList"/>
    <dgm:cxn modelId="{ABE94D7B-E423-5F48-A4CD-EBE07C280E74}" type="presParOf" srcId="{5CF3DC1D-BF06-5948-B5E4-0B3BEC6497DC}" destId="{BAF251D6-074D-9A42-9466-89328C8D59A4}" srcOrd="1" destOrd="0" presId="urn:microsoft.com/office/officeart/2008/layout/LinedList"/>
    <dgm:cxn modelId="{27DDDCBE-74DF-1D4A-A461-14B1F2F16083}" type="presParOf" srcId="{BAF251D6-074D-9A42-9466-89328C8D59A4}" destId="{21644D2D-439F-714A-9855-B53C0387507F}" srcOrd="0" destOrd="0" presId="urn:microsoft.com/office/officeart/2008/layout/LinedList"/>
    <dgm:cxn modelId="{F053B92A-D71D-3144-A9DC-492FC2DB81B7}" type="presParOf" srcId="{BAF251D6-074D-9A42-9466-89328C8D59A4}" destId="{1A5C47FB-2312-9642-B640-C471CFD980B2}" srcOrd="1" destOrd="0" presId="urn:microsoft.com/office/officeart/2008/layout/LinedList"/>
    <dgm:cxn modelId="{102E47DC-CA68-3246-A035-A9C01B45838B}" type="presParOf" srcId="{5CF3DC1D-BF06-5948-B5E4-0B3BEC6497DC}" destId="{28E266CB-5E17-1840-9282-339027A71B70}" srcOrd="2" destOrd="0" presId="urn:microsoft.com/office/officeart/2008/layout/LinedList"/>
    <dgm:cxn modelId="{1681AEF5-FB16-844B-A6F7-8977F555B274}" type="presParOf" srcId="{5CF3DC1D-BF06-5948-B5E4-0B3BEC6497DC}" destId="{E715F920-E0D7-6349-B157-83885EFCEDD5}" srcOrd="3" destOrd="0" presId="urn:microsoft.com/office/officeart/2008/layout/LinedList"/>
    <dgm:cxn modelId="{EF82E792-8B52-5A41-9894-D2F8C6D442A9}" type="presParOf" srcId="{E715F920-E0D7-6349-B157-83885EFCEDD5}" destId="{F5E5AC9A-F9EF-0349-ACF5-50701D2A0746}" srcOrd="0" destOrd="0" presId="urn:microsoft.com/office/officeart/2008/layout/LinedList"/>
    <dgm:cxn modelId="{A8D57D2F-060C-1F40-98A3-A3227ACD245D}" type="presParOf" srcId="{E715F920-E0D7-6349-B157-83885EFCEDD5}" destId="{A8CC41DE-1AC3-A74E-99F6-1E7451040273}" srcOrd="1" destOrd="0" presId="urn:microsoft.com/office/officeart/2008/layout/LinedList"/>
    <dgm:cxn modelId="{3B66A568-0694-864D-8C64-D6FB4D0B6D80}" type="presParOf" srcId="{5CF3DC1D-BF06-5948-B5E4-0B3BEC6497DC}" destId="{A89A9A0B-0C5F-3144-A321-25F37C6ED87D}" srcOrd="4" destOrd="0" presId="urn:microsoft.com/office/officeart/2008/layout/LinedList"/>
    <dgm:cxn modelId="{C4CA6E6B-CEEA-D34D-805E-D09CA9AEDB88}" type="presParOf" srcId="{5CF3DC1D-BF06-5948-B5E4-0B3BEC6497DC}" destId="{8AA7C56C-0706-2F40-83F6-36DBA36D4B54}" srcOrd="5" destOrd="0" presId="urn:microsoft.com/office/officeart/2008/layout/LinedList"/>
    <dgm:cxn modelId="{F32C9DD5-087A-8342-8A12-1787CE47E312}" type="presParOf" srcId="{8AA7C56C-0706-2F40-83F6-36DBA36D4B54}" destId="{ACE2B6E6-6971-2D42-B6FF-32C008E40D75}" srcOrd="0" destOrd="0" presId="urn:microsoft.com/office/officeart/2008/layout/LinedList"/>
    <dgm:cxn modelId="{A3925920-4D5F-544A-9923-04C5778D17A1}" type="presParOf" srcId="{8AA7C56C-0706-2F40-83F6-36DBA36D4B54}" destId="{3FAAC673-F8BA-3C48-B289-14C40D3AD0DA}" srcOrd="1" destOrd="0" presId="urn:microsoft.com/office/officeart/2008/layout/LinedList"/>
    <dgm:cxn modelId="{63612EA8-3E0C-D14B-A774-15E7FE82C3DA}" type="presParOf" srcId="{5CF3DC1D-BF06-5948-B5E4-0B3BEC6497DC}" destId="{AEFDF764-1880-614E-B640-ACDCD3925A01}" srcOrd="6" destOrd="0" presId="urn:microsoft.com/office/officeart/2008/layout/LinedList"/>
    <dgm:cxn modelId="{EC0A9F41-F3EA-9343-9C05-B17EBC63BEDF}" type="presParOf" srcId="{5CF3DC1D-BF06-5948-B5E4-0B3BEC6497DC}" destId="{9F947D5F-86AD-DA4C-8A00-25E241B9F804}" srcOrd="7" destOrd="0" presId="urn:microsoft.com/office/officeart/2008/layout/LinedList"/>
    <dgm:cxn modelId="{E3DCC6D5-F9B6-3845-BEFD-DFA38C849696}" type="presParOf" srcId="{9F947D5F-86AD-DA4C-8A00-25E241B9F804}" destId="{BD6103E9-B7EE-BD4E-BC13-AB808641A106}" srcOrd="0" destOrd="0" presId="urn:microsoft.com/office/officeart/2008/layout/LinedList"/>
    <dgm:cxn modelId="{DC3CB5E1-29B1-504D-A21B-BC385A961D9D}" type="presParOf" srcId="{9F947D5F-86AD-DA4C-8A00-25E241B9F804}" destId="{6C6EAC37-947A-3341-84DB-9A8AAB4A9053}" srcOrd="1" destOrd="0" presId="urn:microsoft.com/office/officeart/2008/layout/LinedList"/>
    <dgm:cxn modelId="{EEA68389-D6E6-E743-8321-730AFFCB54BB}" type="presParOf" srcId="{5CF3DC1D-BF06-5948-B5E4-0B3BEC6497DC}" destId="{DDE6E97B-A471-CD40-B143-497129134E3C}" srcOrd="8" destOrd="0" presId="urn:microsoft.com/office/officeart/2008/layout/LinedList"/>
    <dgm:cxn modelId="{83967487-698D-A84F-B848-4E6890D416C3}" type="presParOf" srcId="{5CF3DC1D-BF06-5948-B5E4-0B3BEC6497DC}" destId="{58FAE7D6-7E5C-7C45-A0A8-FC7755E864B4}" srcOrd="9" destOrd="0" presId="urn:microsoft.com/office/officeart/2008/layout/LinedList"/>
    <dgm:cxn modelId="{98253DB9-22F1-BD43-BC57-CDB201556881}" type="presParOf" srcId="{58FAE7D6-7E5C-7C45-A0A8-FC7755E864B4}" destId="{59229902-2EDA-5445-80DF-A840EDC07946}" srcOrd="0" destOrd="0" presId="urn:microsoft.com/office/officeart/2008/layout/LinedList"/>
    <dgm:cxn modelId="{72E6C505-0051-1243-9AD0-BAB5F13129AD}" type="presParOf" srcId="{58FAE7D6-7E5C-7C45-A0A8-FC7755E864B4}" destId="{4A4CD886-860A-A945-884C-6EBAFDB4154F}" srcOrd="1" destOrd="0" presId="urn:microsoft.com/office/officeart/2008/layout/LinedList"/>
    <dgm:cxn modelId="{F21310CF-B0FD-6A4C-BF89-81BE193B487B}" type="presParOf" srcId="{5CF3DC1D-BF06-5948-B5E4-0B3BEC6497DC}" destId="{5AF7B19F-2F88-774E-B702-3B2E522E6BEF}" srcOrd="10" destOrd="0" presId="urn:microsoft.com/office/officeart/2008/layout/LinedList"/>
    <dgm:cxn modelId="{A39B90FA-7639-6949-9C36-6621171F3241}" type="presParOf" srcId="{5CF3DC1D-BF06-5948-B5E4-0B3BEC6497DC}" destId="{51444C52-DE74-0A44-9BC1-931E7FFB4F53}" srcOrd="11" destOrd="0" presId="urn:microsoft.com/office/officeart/2008/layout/LinedList"/>
    <dgm:cxn modelId="{B6E8B297-F4BA-8F41-ABA1-3E7F9B2CDC6F}" type="presParOf" srcId="{51444C52-DE74-0A44-9BC1-931E7FFB4F53}" destId="{4F734B2B-BBDB-DB40-B9EE-A323D4D40A21}" srcOrd="0" destOrd="0" presId="urn:microsoft.com/office/officeart/2008/layout/LinedList"/>
    <dgm:cxn modelId="{E3232E1F-44B9-3149-BD0D-9E837D4EC873}" type="presParOf" srcId="{51444C52-DE74-0A44-9BC1-931E7FFB4F53}" destId="{540D06EE-BA7C-AA4E-AF4B-85B21ADD4EBE}" srcOrd="1" destOrd="0" presId="urn:microsoft.com/office/officeart/2008/layout/Lin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A16634B9-8FD8-4626-8163-95726BDF97E4}" type="doc">
      <dgm:prSet loTypeId="urn:microsoft.com/office/officeart/2008/layout/LinedList" loCatId="list" qsTypeId="urn:microsoft.com/office/officeart/2005/8/quickstyle/simple4" qsCatId="simple" csTypeId="urn:microsoft.com/office/officeart/2005/8/colors/colorful5" csCatId="colorful"/>
      <dgm:spPr/>
      <dgm:t>
        <a:bodyPr/>
        <a:lstStyle/>
        <a:p>
          <a:endParaRPr lang="en-US"/>
        </a:p>
      </dgm:t>
    </dgm:pt>
    <dgm:pt modelId="{59A43944-ACC7-4C94-9994-7F9307590F21}">
      <dgm:prSet/>
      <dgm:spPr/>
      <dgm:t>
        <a:bodyPr/>
        <a:lstStyle/>
        <a:p>
          <a:r>
            <a:rPr lang="en-US"/>
            <a:t>19 feel as though the campus climate is white students vs. POC’s </a:t>
          </a:r>
        </a:p>
      </dgm:t>
    </dgm:pt>
    <dgm:pt modelId="{34C25584-0E56-4946-A723-845DD7081E07}" type="parTrans" cxnId="{AFC891EC-B327-40D7-933C-CB149DB743D4}">
      <dgm:prSet/>
      <dgm:spPr/>
      <dgm:t>
        <a:bodyPr/>
        <a:lstStyle/>
        <a:p>
          <a:endParaRPr lang="en-US"/>
        </a:p>
      </dgm:t>
    </dgm:pt>
    <dgm:pt modelId="{08D41E12-FB6F-4B18-8D9C-1951CF2CB38A}" type="sibTrans" cxnId="{AFC891EC-B327-40D7-933C-CB149DB743D4}">
      <dgm:prSet/>
      <dgm:spPr/>
      <dgm:t>
        <a:bodyPr/>
        <a:lstStyle/>
        <a:p>
          <a:endParaRPr lang="en-US"/>
        </a:p>
      </dgm:t>
    </dgm:pt>
    <dgm:pt modelId="{0CC67FEA-970F-459F-A461-6A39FFC826C7}">
      <dgm:prSet/>
      <dgm:spPr/>
      <dgm:t>
        <a:bodyPr/>
        <a:lstStyle/>
        <a:p>
          <a:r>
            <a:rPr lang="en-US"/>
            <a:t>4 lack of representation among faculty and staff</a:t>
          </a:r>
        </a:p>
      </dgm:t>
    </dgm:pt>
    <dgm:pt modelId="{574528D6-1307-444B-ACC5-8952587E334D}" type="parTrans" cxnId="{C008D146-1CCC-45DD-BF27-A8DAA075B5F1}">
      <dgm:prSet/>
      <dgm:spPr/>
      <dgm:t>
        <a:bodyPr/>
        <a:lstStyle/>
        <a:p>
          <a:endParaRPr lang="en-US"/>
        </a:p>
      </dgm:t>
    </dgm:pt>
    <dgm:pt modelId="{9631062A-67FB-4B12-9A50-6A711BA5E2F8}" type="sibTrans" cxnId="{C008D146-1CCC-45DD-BF27-A8DAA075B5F1}">
      <dgm:prSet/>
      <dgm:spPr/>
      <dgm:t>
        <a:bodyPr/>
        <a:lstStyle/>
        <a:p>
          <a:endParaRPr lang="en-US"/>
        </a:p>
      </dgm:t>
    </dgm:pt>
    <dgm:pt modelId="{AC3FA7FF-1D1D-44C2-9CDF-3C73645D183C}">
      <dgm:prSet/>
      <dgm:spPr/>
      <dgm:t>
        <a:bodyPr/>
        <a:lstStyle/>
        <a:p>
          <a:r>
            <a:rPr lang="en-US"/>
            <a:t>6 professors embed their personal opinions in their teaching </a:t>
          </a:r>
        </a:p>
      </dgm:t>
    </dgm:pt>
    <dgm:pt modelId="{BBC6B00E-E75A-4C1D-B39C-20C3A164FA2B}" type="parTrans" cxnId="{B8116610-0DF2-46FB-B48A-E4AD373CB076}">
      <dgm:prSet/>
      <dgm:spPr/>
      <dgm:t>
        <a:bodyPr/>
        <a:lstStyle/>
        <a:p>
          <a:endParaRPr lang="en-US"/>
        </a:p>
      </dgm:t>
    </dgm:pt>
    <dgm:pt modelId="{2A3B12C9-BF02-47CE-B20D-BEDFC4445302}" type="sibTrans" cxnId="{B8116610-0DF2-46FB-B48A-E4AD373CB076}">
      <dgm:prSet/>
      <dgm:spPr/>
      <dgm:t>
        <a:bodyPr/>
        <a:lstStyle/>
        <a:p>
          <a:endParaRPr lang="en-US"/>
        </a:p>
      </dgm:t>
    </dgm:pt>
    <dgm:pt modelId="{8ED13819-4A70-446D-AD02-449AFC0EA212}">
      <dgm:prSet/>
      <dgm:spPr/>
      <dgm:t>
        <a:bodyPr/>
        <a:lstStyle/>
        <a:p>
          <a:r>
            <a:rPr lang="en-US"/>
            <a:t>&lt;5 feel that there is a lack of diversity in the curriculum </a:t>
          </a:r>
        </a:p>
      </dgm:t>
    </dgm:pt>
    <dgm:pt modelId="{EB038E8D-6933-4A1F-8C80-778F4981F4CE}" type="parTrans" cxnId="{1BA48572-5423-4C2E-AA95-805270237B7C}">
      <dgm:prSet/>
      <dgm:spPr/>
      <dgm:t>
        <a:bodyPr/>
        <a:lstStyle/>
        <a:p>
          <a:endParaRPr lang="en-US"/>
        </a:p>
      </dgm:t>
    </dgm:pt>
    <dgm:pt modelId="{6046CABE-999D-4A82-9CDB-E83837ED2CF4}" type="sibTrans" cxnId="{1BA48572-5423-4C2E-AA95-805270237B7C}">
      <dgm:prSet/>
      <dgm:spPr/>
      <dgm:t>
        <a:bodyPr/>
        <a:lstStyle/>
        <a:p>
          <a:endParaRPr lang="en-US"/>
        </a:p>
      </dgm:t>
    </dgm:pt>
    <dgm:pt modelId="{691B3025-E59A-457C-AF92-8681DCAC61E4}">
      <dgm:prSet/>
      <dgm:spPr/>
      <dgm:t>
        <a:bodyPr/>
        <a:lstStyle/>
        <a:p>
          <a:r>
            <a:rPr lang="en-US"/>
            <a:t>&lt;5 feel the need for a diversity statement </a:t>
          </a:r>
        </a:p>
      </dgm:t>
    </dgm:pt>
    <dgm:pt modelId="{7C68012D-D452-4176-AEA5-68EEC7611292}" type="parTrans" cxnId="{56841CAC-BC22-4619-ACD8-8FC1E507BC4E}">
      <dgm:prSet/>
      <dgm:spPr/>
      <dgm:t>
        <a:bodyPr/>
        <a:lstStyle/>
        <a:p>
          <a:endParaRPr lang="en-US"/>
        </a:p>
      </dgm:t>
    </dgm:pt>
    <dgm:pt modelId="{9AAC44A4-07D2-4337-AD96-908CA060F1C5}" type="sibTrans" cxnId="{56841CAC-BC22-4619-ACD8-8FC1E507BC4E}">
      <dgm:prSet/>
      <dgm:spPr/>
      <dgm:t>
        <a:bodyPr/>
        <a:lstStyle/>
        <a:p>
          <a:endParaRPr lang="en-US"/>
        </a:p>
      </dgm:t>
    </dgm:pt>
    <dgm:pt modelId="{3D6FF996-96EC-4068-9233-5B68AE6BC5BB}">
      <dgm:prSet/>
      <dgm:spPr/>
      <dgm:t>
        <a:bodyPr/>
        <a:lstStyle/>
        <a:p>
          <a:r>
            <a:rPr lang="en-US"/>
            <a:t>15 have experienced on more than one occasion harassment from other students in the form of racial slurs and/or threats against their safety</a:t>
          </a:r>
        </a:p>
      </dgm:t>
    </dgm:pt>
    <dgm:pt modelId="{0DE53637-EAB8-42B3-9BFE-09068F946EB8}" type="parTrans" cxnId="{E826EB35-C75E-4B18-A18F-3B7C04627C77}">
      <dgm:prSet/>
      <dgm:spPr/>
      <dgm:t>
        <a:bodyPr/>
        <a:lstStyle/>
        <a:p>
          <a:endParaRPr lang="en-US"/>
        </a:p>
      </dgm:t>
    </dgm:pt>
    <dgm:pt modelId="{05402F62-2E95-4307-9987-F2AB130EDCDD}" type="sibTrans" cxnId="{E826EB35-C75E-4B18-A18F-3B7C04627C77}">
      <dgm:prSet/>
      <dgm:spPr/>
      <dgm:t>
        <a:bodyPr/>
        <a:lstStyle/>
        <a:p>
          <a:endParaRPr lang="en-US"/>
        </a:p>
      </dgm:t>
    </dgm:pt>
    <dgm:pt modelId="{6542ADCC-E050-FE46-B488-457EE6C21BCD}" type="pres">
      <dgm:prSet presAssocID="{A16634B9-8FD8-4626-8163-95726BDF97E4}" presName="vert0" presStyleCnt="0">
        <dgm:presLayoutVars>
          <dgm:dir/>
          <dgm:animOne val="branch"/>
          <dgm:animLvl val="lvl"/>
        </dgm:presLayoutVars>
      </dgm:prSet>
      <dgm:spPr/>
    </dgm:pt>
    <dgm:pt modelId="{98CBA0B0-5F58-884F-BA05-29B957F6A0DA}" type="pres">
      <dgm:prSet presAssocID="{59A43944-ACC7-4C94-9994-7F9307590F21}" presName="thickLine" presStyleLbl="alignNode1" presStyleIdx="0" presStyleCnt="6"/>
      <dgm:spPr/>
    </dgm:pt>
    <dgm:pt modelId="{8B8C257C-2CE2-4145-BE80-82209331D2D8}" type="pres">
      <dgm:prSet presAssocID="{59A43944-ACC7-4C94-9994-7F9307590F21}" presName="horz1" presStyleCnt="0"/>
      <dgm:spPr/>
    </dgm:pt>
    <dgm:pt modelId="{157344A4-2ADB-9D49-B150-F53EDC0A0851}" type="pres">
      <dgm:prSet presAssocID="{59A43944-ACC7-4C94-9994-7F9307590F21}" presName="tx1" presStyleLbl="revTx" presStyleIdx="0" presStyleCnt="6"/>
      <dgm:spPr/>
    </dgm:pt>
    <dgm:pt modelId="{9B58C01D-30E8-AC40-B98A-A2FDD90B0697}" type="pres">
      <dgm:prSet presAssocID="{59A43944-ACC7-4C94-9994-7F9307590F21}" presName="vert1" presStyleCnt="0"/>
      <dgm:spPr/>
    </dgm:pt>
    <dgm:pt modelId="{3C729343-C3DD-6E4C-8F4F-BA8AB350A527}" type="pres">
      <dgm:prSet presAssocID="{0CC67FEA-970F-459F-A461-6A39FFC826C7}" presName="thickLine" presStyleLbl="alignNode1" presStyleIdx="1" presStyleCnt="6"/>
      <dgm:spPr/>
    </dgm:pt>
    <dgm:pt modelId="{0F89A40C-D8DF-0D49-A41D-094CC1BE20A8}" type="pres">
      <dgm:prSet presAssocID="{0CC67FEA-970F-459F-A461-6A39FFC826C7}" presName="horz1" presStyleCnt="0"/>
      <dgm:spPr/>
    </dgm:pt>
    <dgm:pt modelId="{5B82C58C-81C8-4C49-851C-3EA31FAD7475}" type="pres">
      <dgm:prSet presAssocID="{0CC67FEA-970F-459F-A461-6A39FFC826C7}" presName="tx1" presStyleLbl="revTx" presStyleIdx="1" presStyleCnt="6"/>
      <dgm:spPr/>
    </dgm:pt>
    <dgm:pt modelId="{C7287EA0-D5E1-644B-9DF2-E8E796240AA6}" type="pres">
      <dgm:prSet presAssocID="{0CC67FEA-970F-459F-A461-6A39FFC826C7}" presName="vert1" presStyleCnt="0"/>
      <dgm:spPr/>
    </dgm:pt>
    <dgm:pt modelId="{3E7E699C-D313-D148-AE50-3B482EA1142E}" type="pres">
      <dgm:prSet presAssocID="{AC3FA7FF-1D1D-44C2-9CDF-3C73645D183C}" presName="thickLine" presStyleLbl="alignNode1" presStyleIdx="2" presStyleCnt="6"/>
      <dgm:spPr/>
    </dgm:pt>
    <dgm:pt modelId="{3B2AB924-99B8-164A-AB84-CD09B2F82875}" type="pres">
      <dgm:prSet presAssocID="{AC3FA7FF-1D1D-44C2-9CDF-3C73645D183C}" presName="horz1" presStyleCnt="0"/>
      <dgm:spPr/>
    </dgm:pt>
    <dgm:pt modelId="{D00B6FFA-F594-A147-9F44-47B9A1DEE25A}" type="pres">
      <dgm:prSet presAssocID="{AC3FA7FF-1D1D-44C2-9CDF-3C73645D183C}" presName="tx1" presStyleLbl="revTx" presStyleIdx="2" presStyleCnt="6"/>
      <dgm:spPr/>
    </dgm:pt>
    <dgm:pt modelId="{0969F76F-A23D-6A40-9838-129ACA16E839}" type="pres">
      <dgm:prSet presAssocID="{AC3FA7FF-1D1D-44C2-9CDF-3C73645D183C}" presName="vert1" presStyleCnt="0"/>
      <dgm:spPr/>
    </dgm:pt>
    <dgm:pt modelId="{508C56C2-2639-FE40-9902-2C98B23910CC}" type="pres">
      <dgm:prSet presAssocID="{8ED13819-4A70-446D-AD02-449AFC0EA212}" presName="thickLine" presStyleLbl="alignNode1" presStyleIdx="3" presStyleCnt="6"/>
      <dgm:spPr/>
    </dgm:pt>
    <dgm:pt modelId="{B301FCCC-7527-B542-8E8A-A0378441C201}" type="pres">
      <dgm:prSet presAssocID="{8ED13819-4A70-446D-AD02-449AFC0EA212}" presName="horz1" presStyleCnt="0"/>
      <dgm:spPr/>
    </dgm:pt>
    <dgm:pt modelId="{5976CCDA-BFD4-3B4B-86E0-6C5C784D20DD}" type="pres">
      <dgm:prSet presAssocID="{8ED13819-4A70-446D-AD02-449AFC0EA212}" presName="tx1" presStyleLbl="revTx" presStyleIdx="3" presStyleCnt="6"/>
      <dgm:spPr/>
    </dgm:pt>
    <dgm:pt modelId="{DF3FA8F7-501E-4B49-88C2-01FE3E200EF2}" type="pres">
      <dgm:prSet presAssocID="{8ED13819-4A70-446D-AD02-449AFC0EA212}" presName="vert1" presStyleCnt="0"/>
      <dgm:spPr/>
    </dgm:pt>
    <dgm:pt modelId="{142479AF-739C-CB4D-BB55-C5FC4CEF66E1}" type="pres">
      <dgm:prSet presAssocID="{691B3025-E59A-457C-AF92-8681DCAC61E4}" presName="thickLine" presStyleLbl="alignNode1" presStyleIdx="4" presStyleCnt="6"/>
      <dgm:spPr/>
    </dgm:pt>
    <dgm:pt modelId="{855A6A55-A33E-844B-91D1-16AB4F3B402B}" type="pres">
      <dgm:prSet presAssocID="{691B3025-E59A-457C-AF92-8681DCAC61E4}" presName="horz1" presStyleCnt="0"/>
      <dgm:spPr/>
    </dgm:pt>
    <dgm:pt modelId="{6A607CA3-A6E4-F04D-BEB3-93C285E294E2}" type="pres">
      <dgm:prSet presAssocID="{691B3025-E59A-457C-AF92-8681DCAC61E4}" presName="tx1" presStyleLbl="revTx" presStyleIdx="4" presStyleCnt="6"/>
      <dgm:spPr/>
    </dgm:pt>
    <dgm:pt modelId="{4B1838EA-1A57-1642-B793-C341814E54DA}" type="pres">
      <dgm:prSet presAssocID="{691B3025-E59A-457C-AF92-8681DCAC61E4}" presName="vert1" presStyleCnt="0"/>
      <dgm:spPr/>
    </dgm:pt>
    <dgm:pt modelId="{67003AAF-BFCE-D940-8205-FE3881A53C52}" type="pres">
      <dgm:prSet presAssocID="{3D6FF996-96EC-4068-9233-5B68AE6BC5BB}" presName="thickLine" presStyleLbl="alignNode1" presStyleIdx="5" presStyleCnt="6"/>
      <dgm:spPr/>
    </dgm:pt>
    <dgm:pt modelId="{2A5C3EEC-7186-1A44-AC2A-F9506B175E1A}" type="pres">
      <dgm:prSet presAssocID="{3D6FF996-96EC-4068-9233-5B68AE6BC5BB}" presName="horz1" presStyleCnt="0"/>
      <dgm:spPr/>
    </dgm:pt>
    <dgm:pt modelId="{C1024EE5-FCE4-2046-B2AB-513D60162F26}" type="pres">
      <dgm:prSet presAssocID="{3D6FF996-96EC-4068-9233-5B68AE6BC5BB}" presName="tx1" presStyleLbl="revTx" presStyleIdx="5" presStyleCnt="6"/>
      <dgm:spPr/>
    </dgm:pt>
    <dgm:pt modelId="{0790C530-A611-9749-80C1-ED75A013CE6C}" type="pres">
      <dgm:prSet presAssocID="{3D6FF996-96EC-4068-9233-5B68AE6BC5BB}" presName="vert1" presStyleCnt="0"/>
      <dgm:spPr/>
    </dgm:pt>
  </dgm:ptLst>
  <dgm:cxnLst>
    <dgm:cxn modelId="{A38C8106-BF79-784C-AFC3-7FF680619BDC}" type="presOf" srcId="{8ED13819-4A70-446D-AD02-449AFC0EA212}" destId="{5976CCDA-BFD4-3B4B-86E0-6C5C784D20DD}" srcOrd="0" destOrd="0" presId="urn:microsoft.com/office/officeart/2008/layout/LinedList"/>
    <dgm:cxn modelId="{B8116610-0DF2-46FB-B48A-E4AD373CB076}" srcId="{A16634B9-8FD8-4626-8163-95726BDF97E4}" destId="{AC3FA7FF-1D1D-44C2-9CDF-3C73645D183C}" srcOrd="2" destOrd="0" parTransId="{BBC6B00E-E75A-4C1D-B39C-20C3A164FA2B}" sibTransId="{2A3B12C9-BF02-47CE-B20D-BEDFC4445302}"/>
    <dgm:cxn modelId="{E0F96A13-BBA3-914B-9D6A-93460E5297CB}" type="presOf" srcId="{691B3025-E59A-457C-AF92-8681DCAC61E4}" destId="{6A607CA3-A6E4-F04D-BEB3-93C285E294E2}" srcOrd="0" destOrd="0" presId="urn:microsoft.com/office/officeart/2008/layout/LinedList"/>
    <dgm:cxn modelId="{A4B25F1C-882D-6740-8CA8-BD6287C5CC39}" type="presOf" srcId="{0CC67FEA-970F-459F-A461-6A39FFC826C7}" destId="{5B82C58C-81C8-4C49-851C-3EA31FAD7475}" srcOrd="0" destOrd="0" presId="urn:microsoft.com/office/officeart/2008/layout/LinedList"/>
    <dgm:cxn modelId="{E826EB35-C75E-4B18-A18F-3B7C04627C77}" srcId="{A16634B9-8FD8-4626-8163-95726BDF97E4}" destId="{3D6FF996-96EC-4068-9233-5B68AE6BC5BB}" srcOrd="5" destOrd="0" parTransId="{0DE53637-EAB8-42B3-9BFE-09068F946EB8}" sibTransId="{05402F62-2E95-4307-9987-F2AB130EDCDD}"/>
    <dgm:cxn modelId="{C008D146-1CCC-45DD-BF27-A8DAA075B5F1}" srcId="{A16634B9-8FD8-4626-8163-95726BDF97E4}" destId="{0CC67FEA-970F-459F-A461-6A39FFC826C7}" srcOrd="1" destOrd="0" parTransId="{574528D6-1307-444B-ACC5-8952587E334D}" sibTransId="{9631062A-67FB-4B12-9A50-6A711BA5E2F8}"/>
    <dgm:cxn modelId="{1BA48572-5423-4C2E-AA95-805270237B7C}" srcId="{A16634B9-8FD8-4626-8163-95726BDF97E4}" destId="{8ED13819-4A70-446D-AD02-449AFC0EA212}" srcOrd="3" destOrd="0" parTransId="{EB038E8D-6933-4A1F-8C80-778F4981F4CE}" sibTransId="{6046CABE-999D-4A82-9CDB-E83837ED2CF4}"/>
    <dgm:cxn modelId="{F0356F89-83ED-D043-A9B7-4ABF4C2819C5}" type="presOf" srcId="{AC3FA7FF-1D1D-44C2-9CDF-3C73645D183C}" destId="{D00B6FFA-F594-A147-9F44-47B9A1DEE25A}" srcOrd="0" destOrd="0" presId="urn:microsoft.com/office/officeart/2008/layout/LinedList"/>
    <dgm:cxn modelId="{56841CAC-BC22-4619-ACD8-8FC1E507BC4E}" srcId="{A16634B9-8FD8-4626-8163-95726BDF97E4}" destId="{691B3025-E59A-457C-AF92-8681DCAC61E4}" srcOrd="4" destOrd="0" parTransId="{7C68012D-D452-4176-AEA5-68EEC7611292}" sibTransId="{9AAC44A4-07D2-4337-AD96-908CA060F1C5}"/>
    <dgm:cxn modelId="{7A2D35C8-AD37-E344-91C4-EA5864B0A0C1}" type="presOf" srcId="{3D6FF996-96EC-4068-9233-5B68AE6BC5BB}" destId="{C1024EE5-FCE4-2046-B2AB-513D60162F26}" srcOrd="0" destOrd="0" presId="urn:microsoft.com/office/officeart/2008/layout/LinedList"/>
    <dgm:cxn modelId="{E54642CA-5DB1-2844-8B22-F7C92D051217}" type="presOf" srcId="{59A43944-ACC7-4C94-9994-7F9307590F21}" destId="{157344A4-2ADB-9D49-B150-F53EDC0A0851}" srcOrd="0" destOrd="0" presId="urn:microsoft.com/office/officeart/2008/layout/LinedList"/>
    <dgm:cxn modelId="{2991E5DF-7DA8-2442-B405-12DD403CBD1A}" type="presOf" srcId="{A16634B9-8FD8-4626-8163-95726BDF97E4}" destId="{6542ADCC-E050-FE46-B488-457EE6C21BCD}" srcOrd="0" destOrd="0" presId="urn:microsoft.com/office/officeart/2008/layout/LinedList"/>
    <dgm:cxn modelId="{AFC891EC-B327-40D7-933C-CB149DB743D4}" srcId="{A16634B9-8FD8-4626-8163-95726BDF97E4}" destId="{59A43944-ACC7-4C94-9994-7F9307590F21}" srcOrd="0" destOrd="0" parTransId="{34C25584-0E56-4946-A723-845DD7081E07}" sibTransId="{08D41E12-FB6F-4B18-8D9C-1951CF2CB38A}"/>
    <dgm:cxn modelId="{AC265EE8-E7E2-B741-87E9-C30A3F5576EB}" type="presParOf" srcId="{6542ADCC-E050-FE46-B488-457EE6C21BCD}" destId="{98CBA0B0-5F58-884F-BA05-29B957F6A0DA}" srcOrd="0" destOrd="0" presId="urn:microsoft.com/office/officeart/2008/layout/LinedList"/>
    <dgm:cxn modelId="{50AA3015-4A7B-A543-A98D-84B824DF68C4}" type="presParOf" srcId="{6542ADCC-E050-FE46-B488-457EE6C21BCD}" destId="{8B8C257C-2CE2-4145-BE80-82209331D2D8}" srcOrd="1" destOrd="0" presId="urn:microsoft.com/office/officeart/2008/layout/LinedList"/>
    <dgm:cxn modelId="{16DE5714-E7AA-9349-8839-B8CCD9441DAA}" type="presParOf" srcId="{8B8C257C-2CE2-4145-BE80-82209331D2D8}" destId="{157344A4-2ADB-9D49-B150-F53EDC0A0851}" srcOrd="0" destOrd="0" presId="urn:microsoft.com/office/officeart/2008/layout/LinedList"/>
    <dgm:cxn modelId="{782D3F01-94EE-A84A-A08F-486FAC35E75B}" type="presParOf" srcId="{8B8C257C-2CE2-4145-BE80-82209331D2D8}" destId="{9B58C01D-30E8-AC40-B98A-A2FDD90B0697}" srcOrd="1" destOrd="0" presId="urn:microsoft.com/office/officeart/2008/layout/LinedList"/>
    <dgm:cxn modelId="{1FB4409E-533C-894D-9899-75F207AE6B2C}" type="presParOf" srcId="{6542ADCC-E050-FE46-B488-457EE6C21BCD}" destId="{3C729343-C3DD-6E4C-8F4F-BA8AB350A527}" srcOrd="2" destOrd="0" presId="urn:microsoft.com/office/officeart/2008/layout/LinedList"/>
    <dgm:cxn modelId="{4F8DFA5F-9167-7D4D-82C3-AF7B086B4A60}" type="presParOf" srcId="{6542ADCC-E050-FE46-B488-457EE6C21BCD}" destId="{0F89A40C-D8DF-0D49-A41D-094CC1BE20A8}" srcOrd="3" destOrd="0" presId="urn:microsoft.com/office/officeart/2008/layout/LinedList"/>
    <dgm:cxn modelId="{67C0FB2A-65E1-D14D-9918-C4B90D24501F}" type="presParOf" srcId="{0F89A40C-D8DF-0D49-A41D-094CC1BE20A8}" destId="{5B82C58C-81C8-4C49-851C-3EA31FAD7475}" srcOrd="0" destOrd="0" presId="urn:microsoft.com/office/officeart/2008/layout/LinedList"/>
    <dgm:cxn modelId="{CC2CC1FE-C86D-1746-BA21-505DA8C827BE}" type="presParOf" srcId="{0F89A40C-D8DF-0D49-A41D-094CC1BE20A8}" destId="{C7287EA0-D5E1-644B-9DF2-E8E796240AA6}" srcOrd="1" destOrd="0" presId="urn:microsoft.com/office/officeart/2008/layout/LinedList"/>
    <dgm:cxn modelId="{135AC62F-50D0-3142-BDEB-F700C105445B}" type="presParOf" srcId="{6542ADCC-E050-FE46-B488-457EE6C21BCD}" destId="{3E7E699C-D313-D148-AE50-3B482EA1142E}" srcOrd="4" destOrd="0" presId="urn:microsoft.com/office/officeart/2008/layout/LinedList"/>
    <dgm:cxn modelId="{248A9791-67CB-884A-9BDB-6B78F2C378C2}" type="presParOf" srcId="{6542ADCC-E050-FE46-B488-457EE6C21BCD}" destId="{3B2AB924-99B8-164A-AB84-CD09B2F82875}" srcOrd="5" destOrd="0" presId="urn:microsoft.com/office/officeart/2008/layout/LinedList"/>
    <dgm:cxn modelId="{B8ED5F85-0BC3-374C-BF16-F0E586AAE48D}" type="presParOf" srcId="{3B2AB924-99B8-164A-AB84-CD09B2F82875}" destId="{D00B6FFA-F594-A147-9F44-47B9A1DEE25A}" srcOrd="0" destOrd="0" presId="urn:microsoft.com/office/officeart/2008/layout/LinedList"/>
    <dgm:cxn modelId="{0625928D-83CB-2746-BACB-A961AA30DEBA}" type="presParOf" srcId="{3B2AB924-99B8-164A-AB84-CD09B2F82875}" destId="{0969F76F-A23D-6A40-9838-129ACA16E839}" srcOrd="1" destOrd="0" presId="urn:microsoft.com/office/officeart/2008/layout/LinedList"/>
    <dgm:cxn modelId="{3973E8C0-1724-784A-82F5-8E103FA62312}" type="presParOf" srcId="{6542ADCC-E050-FE46-B488-457EE6C21BCD}" destId="{508C56C2-2639-FE40-9902-2C98B23910CC}" srcOrd="6" destOrd="0" presId="urn:microsoft.com/office/officeart/2008/layout/LinedList"/>
    <dgm:cxn modelId="{77F91535-F13B-9F43-BEFA-F22E6352EC77}" type="presParOf" srcId="{6542ADCC-E050-FE46-B488-457EE6C21BCD}" destId="{B301FCCC-7527-B542-8E8A-A0378441C201}" srcOrd="7" destOrd="0" presId="urn:microsoft.com/office/officeart/2008/layout/LinedList"/>
    <dgm:cxn modelId="{1FA33355-ABD0-D44F-880F-4F87E2712C4F}" type="presParOf" srcId="{B301FCCC-7527-B542-8E8A-A0378441C201}" destId="{5976CCDA-BFD4-3B4B-86E0-6C5C784D20DD}" srcOrd="0" destOrd="0" presId="urn:microsoft.com/office/officeart/2008/layout/LinedList"/>
    <dgm:cxn modelId="{2FCA82A6-7BF2-E14B-A837-B863B877EBB7}" type="presParOf" srcId="{B301FCCC-7527-B542-8E8A-A0378441C201}" destId="{DF3FA8F7-501E-4B49-88C2-01FE3E200EF2}" srcOrd="1" destOrd="0" presId="urn:microsoft.com/office/officeart/2008/layout/LinedList"/>
    <dgm:cxn modelId="{48ABDD5E-9DB9-5549-9C23-35FACEABFB59}" type="presParOf" srcId="{6542ADCC-E050-FE46-B488-457EE6C21BCD}" destId="{142479AF-739C-CB4D-BB55-C5FC4CEF66E1}" srcOrd="8" destOrd="0" presId="urn:microsoft.com/office/officeart/2008/layout/LinedList"/>
    <dgm:cxn modelId="{C650DB18-6E37-544E-A9A7-EFFB6F462A57}" type="presParOf" srcId="{6542ADCC-E050-FE46-B488-457EE6C21BCD}" destId="{855A6A55-A33E-844B-91D1-16AB4F3B402B}" srcOrd="9" destOrd="0" presId="urn:microsoft.com/office/officeart/2008/layout/LinedList"/>
    <dgm:cxn modelId="{F307A2BA-28EF-D645-9E7C-D2C2E1664C0E}" type="presParOf" srcId="{855A6A55-A33E-844B-91D1-16AB4F3B402B}" destId="{6A607CA3-A6E4-F04D-BEB3-93C285E294E2}" srcOrd="0" destOrd="0" presId="urn:microsoft.com/office/officeart/2008/layout/LinedList"/>
    <dgm:cxn modelId="{B14BE851-1E40-2748-969C-78C8BBC57215}" type="presParOf" srcId="{855A6A55-A33E-844B-91D1-16AB4F3B402B}" destId="{4B1838EA-1A57-1642-B793-C341814E54DA}" srcOrd="1" destOrd="0" presId="urn:microsoft.com/office/officeart/2008/layout/LinedList"/>
    <dgm:cxn modelId="{71B9E3FF-7037-C54A-A247-B398ACFFAA56}" type="presParOf" srcId="{6542ADCC-E050-FE46-B488-457EE6C21BCD}" destId="{67003AAF-BFCE-D940-8205-FE3881A53C52}" srcOrd="10" destOrd="0" presId="urn:microsoft.com/office/officeart/2008/layout/LinedList"/>
    <dgm:cxn modelId="{77608DDC-D576-BD47-A403-1DF42CD6822C}" type="presParOf" srcId="{6542ADCC-E050-FE46-B488-457EE6C21BCD}" destId="{2A5C3EEC-7186-1A44-AC2A-F9506B175E1A}" srcOrd="11" destOrd="0" presId="urn:microsoft.com/office/officeart/2008/layout/LinedList"/>
    <dgm:cxn modelId="{E6046589-01A2-784D-9160-87B9C0FE6D30}" type="presParOf" srcId="{2A5C3EEC-7186-1A44-AC2A-F9506B175E1A}" destId="{C1024EE5-FCE4-2046-B2AB-513D60162F26}" srcOrd="0" destOrd="0" presId="urn:microsoft.com/office/officeart/2008/layout/LinedList"/>
    <dgm:cxn modelId="{C9D9467A-5C73-0143-A9A6-F447266CC416}" type="presParOf" srcId="{2A5C3EEC-7186-1A44-AC2A-F9506B175E1A}" destId="{0790C530-A611-9749-80C1-ED75A013CE6C}" srcOrd="1" destOrd="0" presId="urn:microsoft.com/office/officeart/2008/layout/Lin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BB04D32C-671E-4FE1-9C08-C4151A520B6C}" type="doc">
      <dgm:prSet loTypeId="urn:microsoft.com/office/officeart/2008/layout/LinedList" loCatId="list" qsTypeId="urn:microsoft.com/office/officeart/2005/8/quickstyle/simple4" qsCatId="simple" csTypeId="urn:microsoft.com/office/officeart/2005/8/colors/colorful2" csCatId="colorful"/>
      <dgm:spPr/>
      <dgm:t>
        <a:bodyPr/>
        <a:lstStyle/>
        <a:p>
          <a:endParaRPr lang="en-US"/>
        </a:p>
      </dgm:t>
    </dgm:pt>
    <dgm:pt modelId="{71C63402-4E1A-4636-9EAD-8AF1C4F04F3E}">
      <dgm:prSet/>
      <dgm:spPr/>
      <dgm:t>
        <a:bodyPr/>
        <a:lstStyle/>
        <a:p>
          <a:r>
            <a:rPr lang="en-US"/>
            <a:t>12 experienced no disciplinary actions taken when racial issues were reported </a:t>
          </a:r>
        </a:p>
      </dgm:t>
    </dgm:pt>
    <dgm:pt modelId="{2574E2BC-FC0E-489B-B19C-165C169FA83E}" type="parTrans" cxnId="{754C39EE-4E4B-463C-B53E-7AFA07D68326}">
      <dgm:prSet/>
      <dgm:spPr/>
      <dgm:t>
        <a:bodyPr/>
        <a:lstStyle/>
        <a:p>
          <a:endParaRPr lang="en-US"/>
        </a:p>
      </dgm:t>
    </dgm:pt>
    <dgm:pt modelId="{ED59F130-4F56-47CA-B879-785CF6C3B826}" type="sibTrans" cxnId="{754C39EE-4E4B-463C-B53E-7AFA07D68326}">
      <dgm:prSet/>
      <dgm:spPr/>
      <dgm:t>
        <a:bodyPr/>
        <a:lstStyle/>
        <a:p>
          <a:endParaRPr lang="en-US"/>
        </a:p>
      </dgm:t>
    </dgm:pt>
    <dgm:pt modelId="{AFC3B79A-396B-4D69-8F7A-374FFC88D7B1}">
      <dgm:prSet/>
      <dgm:spPr/>
      <dgm:t>
        <a:bodyPr/>
        <a:lstStyle/>
        <a:p>
          <a:r>
            <a:rPr lang="en-US"/>
            <a:t>&lt;5 find that there is a lack of encouragement and endorsement to attend multicultural events </a:t>
          </a:r>
        </a:p>
      </dgm:t>
    </dgm:pt>
    <dgm:pt modelId="{971549C4-084C-4D58-B6A8-8FD3EE31FBC9}" type="parTrans" cxnId="{6906FB40-6412-4153-8139-F3892D6B3133}">
      <dgm:prSet/>
      <dgm:spPr/>
      <dgm:t>
        <a:bodyPr/>
        <a:lstStyle/>
        <a:p>
          <a:endParaRPr lang="en-US"/>
        </a:p>
      </dgm:t>
    </dgm:pt>
    <dgm:pt modelId="{2914C56D-5410-4B76-9654-8A0D4A9962BA}" type="sibTrans" cxnId="{6906FB40-6412-4153-8139-F3892D6B3133}">
      <dgm:prSet/>
      <dgm:spPr/>
      <dgm:t>
        <a:bodyPr/>
        <a:lstStyle/>
        <a:p>
          <a:endParaRPr lang="en-US"/>
        </a:p>
      </dgm:t>
    </dgm:pt>
    <dgm:pt modelId="{38894D15-A2F5-4534-B536-D7877535325D}">
      <dgm:prSet/>
      <dgm:spPr/>
      <dgm:t>
        <a:bodyPr/>
        <a:lstStyle/>
        <a:p>
          <a:r>
            <a:rPr lang="en-US"/>
            <a:t>5 found that they were constantly code switching </a:t>
          </a:r>
        </a:p>
      </dgm:t>
    </dgm:pt>
    <dgm:pt modelId="{F7814E0D-3B5E-4BB4-BA69-84CDBD799094}" type="parTrans" cxnId="{81B9D77E-5307-4D44-9D40-C108AF483BA0}">
      <dgm:prSet/>
      <dgm:spPr/>
      <dgm:t>
        <a:bodyPr/>
        <a:lstStyle/>
        <a:p>
          <a:endParaRPr lang="en-US"/>
        </a:p>
      </dgm:t>
    </dgm:pt>
    <dgm:pt modelId="{9D887750-490A-418C-8318-3637E972738A}" type="sibTrans" cxnId="{81B9D77E-5307-4D44-9D40-C108AF483BA0}">
      <dgm:prSet/>
      <dgm:spPr/>
      <dgm:t>
        <a:bodyPr/>
        <a:lstStyle/>
        <a:p>
          <a:endParaRPr lang="en-US"/>
        </a:p>
      </dgm:t>
    </dgm:pt>
    <dgm:pt modelId="{C30F24F4-0BF1-48B5-835B-D9BBE95CB738}">
      <dgm:prSet/>
      <dgm:spPr/>
      <dgm:t>
        <a:bodyPr/>
        <a:lstStyle/>
        <a:p>
          <a:r>
            <a:rPr lang="en-US"/>
            <a:t>18 felt constantly targeted and/or alienated </a:t>
          </a:r>
        </a:p>
      </dgm:t>
    </dgm:pt>
    <dgm:pt modelId="{0E4A437E-B688-40CF-9064-F26C39A74086}" type="parTrans" cxnId="{2C55A81D-F10F-43DE-A5DE-AD646F1CAB0B}">
      <dgm:prSet/>
      <dgm:spPr/>
      <dgm:t>
        <a:bodyPr/>
        <a:lstStyle/>
        <a:p>
          <a:endParaRPr lang="en-US"/>
        </a:p>
      </dgm:t>
    </dgm:pt>
    <dgm:pt modelId="{D4432F52-1713-4DC2-B88E-9B3B0AE1AF2D}" type="sibTrans" cxnId="{2C55A81D-F10F-43DE-A5DE-AD646F1CAB0B}">
      <dgm:prSet/>
      <dgm:spPr/>
      <dgm:t>
        <a:bodyPr/>
        <a:lstStyle/>
        <a:p>
          <a:endParaRPr lang="en-US"/>
        </a:p>
      </dgm:t>
    </dgm:pt>
    <dgm:pt modelId="{C41334F6-9393-47A4-83D0-445CF9830EF0}">
      <dgm:prSet/>
      <dgm:spPr/>
      <dgm:t>
        <a:bodyPr/>
        <a:lstStyle/>
        <a:p>
          <a:r>
            <a:rPr lang="en-US"/>
            <a:t>&lt;5 have seen on multiple occasions offensive media, food, poster, and/or events hosted by the university </a:t>
          </a:r>
        </a:p>
      </dgm:t>
    </dgm:pt>
    <dgm:pt modelId="{6631FA72-E171-48CD-ACB5-415E4C6D8305}" type="parTrans" cxnId="{EBD37F02-658F-4D45-A519-44CFAB741A1C}">
      <dgm:prSet/>
      <dgm:spPr/>
      <dgm:t>
        <a:bodyPr/>
        <a:lstStyle/>
        <a:p>
          <a:endParaRPr lang="en-US"/>
        </a:p>
      </dgm:t>
    </dgm:pt>
    <dgm:pt modelId="{80ED9724-A443-4BB8-8CDE-6FA2AA10134D}" type="sibTrans" cxnId="{EBD37F02-658F-4D45-A519-44CFAB741A1C}">
      <dgm:prSet/>
      <dgm:spPr/>
      <dgm:t>
        <a:bodyPr/>
        <a:lstStyle/>
        <a:p>
          <a:endParaRPr lang="en-US"/>
        </a:p>
      </dgm:t>
    </dgm:pt>
    <dgm:pt modelId="{BF08C896-174A-419A-9C09-EB1F9DE896D9}">
      <dgm:prSet/>
      <dgm:spPr/>
      <dgm:t>
        <a:bodyPr/>
        <a:lstStyle/>
        <a:p>
          <a:r>
            <a:rPr lang="en-US"/>
            <a:t>&lt;5 lack of multicultural programing </a:t>
          </a:r>
        </a:p>
      </dgm:t>
    </dgm:pt>
    <dgm:pt modelId="{0F70A098-A868-4F4C-80F5-C639ECCA48BD}" type="parTrans" cxnId="{37EB0DCB-72DA-49D8-B65C-9D4488C988E8}">
      <dgm:prSet/>
      <dgm:spPr/>
      <dgm:t>
        <a:bodyPr/>
        <a:lstStyle/>
        <a:p>
          <a:endParaRPr lang="en-US"/>
        </a:p>
      </dgm:t>
    </dgm:pt>
    <dgm:pt modelId="{C28D61AC-01DE-4D1F-83F6-F5E23F446A6B}" type="sibTrans" cxnId="{37EB0DCB-72DA-49D8-B65C-9D4488C988E8}">
      <dgm:prSet/>
      <dgm:spPr/>
      <dgm:t>
        <a:bodyPr/>
        <a:lstStyle/>
        <a:p>
          <a:endParaRPr lang="en-US"/>
        </a:p>
      </dgm:t>
    </dgm:pt>
    <dgm:pt modelId="{4D9C1610-671D-466A-92B2-D559BE81F1E3}">
      <dgm:prSet/>
      <dgm:spPr/>
      <dgm:t>
        <a:bodyPr/>
        <a:lstStyle/>
        <a:p>
          <a:r>
            <a:rPr lang="en-US"/>
            <a:t>5 find that there is a lack of disciplinary actions taken against reported faculty both tenured and non tenured </a:t>
          </a:r>
        </a:p>
      </dgm:t>
    </dgm:pt>
    <dgm:pt modelId="{B1C9BE21-5DF8-4E8A-B0CF-84166C780D31}" type="parTrans" cxnId="{55C74548-F749-46B8-A01F-4505BF216779}">
      <dgm:prSet/>
      <dgm:spPr/>
      <dgm:t>
        <a:bodyPr/>
        <a:lstStyle/>
        <a:p>
          <a:endParaRPr lang="en-US"/>
        </a:p>
      </dgm:t>
    </dgm:pt>
    <dgm:pt modelId="{8313E545-A5F5-4FC5-8FA2-ED06D978A69E}" type="sibTrans" cxnId="{55C74548-F749-46B8-A01F-4505BF216779}">
      <dgm:prSet/>
      <dgm:spPr/>
      <dgm:t>
        <a:bodyPr/>
        <a:lstStyle/>
        <a:p>
          <a:endParaRPr lang="en-US"/>
        </a:p>
      </dgm:t>
    </dgm:pt>
    <dgm:pt modelId="{276F2C8B-966D-4C40-A4DF-5839164D94B4}">
      <dgm:prSet/>
      <dgm:spPr/>
      <dgm:t>
        <a:bodyPr/>
        <a:lstStyle/>
        <a:p>
          <a:r>
            <a:rPr lang="en-US"/>
            <a:t>8 the only safe place is the multicultural office </a:t>
          </a:r>
        </a:p>
      </dgm:t>
    </dgm:pt>
    <dgm:pt modelId="{916B448E-8F7B-4618-B998-C65FE5C10A62}" type="parTrans" cxnId="{9B33FEAD-B0B9-4205-9735-7E7404D23FA9}">
      <dgm:prSet/>
      <dgm:spPr/>
      <dgm:t>
        <a:bodyPr/>
        <a:lstStyle/>
        <a:p>
          <a:endParaRPr lang="en-US"/>
        </a:p>
      </dgm:t>
    </dgm:pt>
    <dgm:pt modelId="{83BBF14B-FAE1-4CDC-A105-8181DCBFAA55}" type="sibTrans" cxnId="{9B33FEAD-B0B9-4205-9735-7E7404D23FA9}">
      <dgm:prSet/>
      <dgm:spPr/>
      <dgm:t>
        <a:bodyPr/>
        <a:lstStyle/>
        <a:p>
          <a:endParaRPr lang="en-US"/>
        </a:p>
      </dgm:t>
    </dgm:pt>
    <dgm:pt modelId="{2A19E47E-E1B6-4141-88C3-99DF20B038B1}">
      <dgm:prSet/>
      <dgm:spPr/>
      <dgm:t>
        <a:bodyPr/>
        <a:lstStyle/>
        <a:p>
          <a:r>
            <a:rPr lang="en-US"/>
            <a:t>&lt;2 have had a both positive and negative experience </a:t>
          </a:r>
        </a:p>
      </dgm:t>
    </dgm:pt>
    <dgm:pt modelId="{711F56E6-671C-429D-889F-E8EBC981DF1E}" type="parTrans" cxnId="{BE899880-9F86-4DB4-BEB1-5B752D4AA42F}">
      <dgm:prSet/>
      <dgm:spPr/>
      <dgm:t>
        <a:bodyPr/>
        <a:lstStyle/>
        <a:p>
          <a:endParaRPr lang="en-US"/>
        </a:p>
      </dgm:t>
    </dgm:pt>
    <dgm:pt modelId="{EC90CAA8-3A1B-4DED-8F90-8B0ED36FA704}" type="sibTrans" cxnId="{BE899880-9F86-4DB4-BEB1-5B752D4AA42F}">
      <dgm:prSet/>
      <dgm:spPr/>
      <dgm:t>
        <a:bodyPr/>
        <a:lstStyle/>
        <a:p>
          <a:endParaRPr lang="en-US"/>
        </a:p>
      </dgm:t>
    </dgm:pt>
    <dgm:pt modelId="{8A3205AB-9096-654C-A33D-B7F090AE5889}" type="pres">
      <dgm:prSet presAssocID="{BB04D32C-671E-4FE1-9C08-C4151A520B6C}" presName="vert0" presStyleCnt="0">
        <dgm:presLayoutVars>
          <dgm:dir/>
          <dgm:animOne val="branch"/>
          <dgm:animLvl val="lvl"/>
        </dgm:presLayoutVars>
      </dgm:prSet>
      <dgm:spPr/>
    </dgm:pt>
    <dgm:pt modelId="{08A547C7-753F-3C47-8D34-335BA1580FCF}" type="pres">
      <dgm:prSet presAssocID="{71C63402-4E1A-4636-9EAD-8AF1C4F04F3E}" presName="thickLine" presStyleLbl="alignNode1" presStyleIdx="0" presStyleCnt="9"/>
      <dgm:spPr/>
    </dgm:pt>
    <dgm:pt modelId="{996CA6DA-FB16-4546-85A4-D1BC58607F05}" type="pres">
      <dgm:prSet presAssocID="{71C63402-4E1A-4636-9EAD-8AF1C4F04F3E}" presName="horz1" presStyleCnt="0"/>
      <dgm:spPr/>
    </dgm:pt>
    <dgm:pt modelId="{20509611-396C-3C43-818A-E8220A7434AE}" type="pres">
      <dgm:prSet presAssocID="{71C63402-4E1A-4636-9EAD-8AF1C4F04F3E}" presName="tx1" presStyleLbl="revTx" presStyleIdx="0" presStyleCnt="9"/>
      <dgm:spPr/>
    </dgm:pt>
    <dgm:pt modelId="{458C75A7-0D7E-2741-9B0B-0886202F4E0F}" type="pres">
      <dgm:prSet presAssocID="{71C63402-4E1A-4636-9EAD-8AF1C4F04F3E}" presName="vert1" presStyleCnt="0"/>
      <dgm:spPr/>
    </dgm:pt>
    <dgm:pt modelId="{864E784B-C09B-AD4C-826F-708BEBC522FC}" type="pres">
      <dgm:prSet presAssocID="{AFC3B79A-396B-4D69-8F7A-374FFC88D7B1}" presName="thickLine" presStyleLbl="alignNode1" presStyleIdx="1" presStyleCnt="9"/>
      <dgm:spPr/>
    </dgm:pt>
    <dgm:pt modelId="{62F89699-7846-F34A-B8C7-D22567D97974}" type="pres">
      <dgm:prSet presAssocID="{AFC3B79A-396B-4D69-8F7A-374FFC88D7B1}" presName="horz1" presStyleCnt="0"/>
      <dgm:spPr/>
    </dgm:pt>
    <dgm:pt modelId="{86ACCA62-2FFA-6A4C-BA2D-3C77A162867E}" type="pres">
      <dgm:prSet presAssocID="{AFC3B79A-396B-4D69-8F7A-374FFC88D7B1}" presName="tx1" presStyleLbl="revTx" presStyleIdx="1" presStyleCnt="9"/>
      <dgm:spPr/>
    </dgm:pt>
    <dgm:pt modelId="{55B65127-333A-0F45-8CB6-D96CB2C8A0A3}" type="pres">
      <dgm:prSet presAssocID="{AFC3B79A-396B-4D69-8F7A-374FFC88D7B1}" presName="vert1" presStyleCnt="0"/>
      <dgm:spPr/>
    </dgm:pt>
    <dgm:pt modelId="{AC9E9ABD-8D4C-3A45-87B2-62458400DC73}" type="pres">
      <dgm:prSet presAssocID="{38894D15-A2F5-4534-B536-D7877535325D}" presName="thickLine" presStyleLbl="alignNode1" presStyleIdx="2" presStyleCnt="9"/>
      <dgm:spPr/>
    </dgm:pt>
    <dgm:pt modelId="{1D10B819-D588-344D-9852-A1BA9D2FB90F}" type="pres">
      <dgm:prSet presAssocID="{38894D15-A2F5-4534-B536-D7877535325D}" presName="horz1" presStyleCnt="0"/>
      <dgm:spPr/>
    </dgm:pt>
    <dgm:pt modelId="{F833DB88-C765-D14C-BF13-07C2CF67EBF8}" type="pres">
      <dgm:prSet presAssocID="{38894D15-A2F5-4534-B536-D7877535325D}" presName="tx1" presStyleLbl="revTx" presStyleIdx="2" presStyleCnt="9"/>
      <dgm:spPr/>
    </dgm:pt>
    <dgm:pt modelId="{BE4C03EA-D772-374C-85D3-47893DF19D28}" type="pres">
      <dgm:prSet presAssocID="{38894D15-A2F5-4534-B536-D7877535325D}" presName="vert1" presStyleCnt="0"/>
      <dgm:spPr/>
    </dgm:pt>
    <dgm:pt modelId="{C9921D0C-B7FE-1945-A6FD-EC392A1713E2}" type="pres">
      <dgm:prSet presAssocID="{C30F24F4-0BF1-48B5-835B-D9BBE95CB738}" presName="thickLine" presStyleLbl="alignNode1" presStyleIdx="3" presStyleCnt="9"/>
      <dgm:spPr/>
    </dgm:pt>
    <dgm:pt modelId="{DC8993A3-2BC4-1947-B0EE-64E1C784CF5A}" type="pres">
      <dgm:prSet presAssocID="{C30F24F4-0BF1-48B5-835B-D9BBE95CB738}" presName="horz1" presStyleCnt="0"/>
      <dgm:spPr/>
    </dgm:pt>
    <dgm:pt modelId="{876212DA-7E13-2949-8FBF-E73B12431E19}" type="pres">
      <dgm:prSet presAssocID="{C30F24F4-0BF1-48B5-835B-D9BBE95CB738}" presName="tx1" presStyleLbl="revTx" presStyleIdx="3" presStyleCnt="9"/>
      <dgm:spPr/>
    </dgm:pt>
    <dgm:pt modelId="{73414698-9581-2948-B639-73F3A8BA15E6}" type="pres">
      <dgm:prSet presAssocID="{C30F24F4-0BF1-48B5-835B-D9BBE95CB738}" presName="vert1" presStyleCnt="0"/>
      <dgm:spPr/>
    </dgm:pt>
    <dgm:pt modelId="{D439D5E3-0741-DF46-AF4F-30114300F795}" type="pres">
      <dgm:prSet presAssocID="{C41334F6-9393-47A4-83D0-445CF9830EF0}" presName="thickLine" presStyleLbl="alignNode1" presStyleIdx="4" presStyleCnt="9"/>
      <dgm:spPr/>
    </dgm:pt>
    <dgm:pt modelId="{F63CEC3A-B3A7-9D40-ACCC-67B43E3560F0}" type="pres">
      <dgm:prSet presAssocID="{C41334F6-9393-47A4-83D0-445CF9830EF0}" presName="horz1" presStyleCnt="0"/>
      <dgm:spPr/>
    </dgm:pt>
    <dgm:pt modelId="{E66E600F-BFAE-1F48-B7D7-30CB4FC8E46C}" type="pres">
      <dgm:prSet presAssocID="{C41334F6-9393-47A4-83D0-445CF9830EF0}" presName="tx1" presStyleLbl="revTx" presStyleIdx="4" presStyleCnt="9"/>
      <dgm:spPr/>
    </dgm:pt>
    <dgm:pt modelId="{C0115CBF-8A04-BA45-BC04-9A85B7AB65F8}" type="pres">
      <dgm:prSet presAssocID="{C41334F6-9393-47A4-83D0-445CF9830EF0}" presName="vert1" presStyleCnt="0"/>
      <dgm:spPr/>
    </dgm:pt>
    <dgm:pt modelId="{B6C8FEBC-9B90-7F42-B2C4-59EAB9820953}" type="pres">
      <dgm:prSet presAssocID="{BF08C896-174A-419A-9C09-EB1F9DE896D9}" presName="thickLine" presStyleLbl="alignNode1" presStyleIdx="5" presStyleCnt="9"/>
      <dgm:spPr/>
    </dgm:pt>
    <dgm:pt modelId="{7D422E0B-526B-C24F-AE03-5AB4327C977A}" type="pres">
      <dgm:prSet presAssocID="{BF08C896-174A-419A-9C09-EB1F9DE896D9}" presName="horz1" presStyleCnt="0"/>
      <dgm:spPr/>
    </dgm:pt>
    <dgm:pt modelId="{99A5EDDC-7C4B-8545-9EFE-1E40B43CA7AE}" type="pres">
      <dgm:prSet presAssocID="{BF08C896-174A-419A-9C09-EB1F9DE896D9}" presName="tx1" presStyleLbl="revTx" presStyleIdx="5" presStyleCnt="9"/>
      <dgm:spPr/>
    </dgm:pt>
    <dgm:pt modelId="{DF5934F9-A9B3-4A47-BF0E-0DF89A5AD339}" type="pres">
      <dgm:prSet presAssocID="{BF08C896-174A-419A-9C09-EB1F9DE896D9}" presName="vert1" presStyleCnt="0"/>
      <dgm:spPr/>
    </dgm:pt>
    <dgm:pt modelId="{71B7B772-CABE-634E-9122-5C1033AD01DD}" type="pres">
      <dgm:prSet presAssocID="{4D9C1610-671D-466A-92B2-D559BE81F1E3}" presName="thickLine" presStyleLbl="alignNode1" presStyleIdx="6" presStyleCnt="9"/>
      <dgm:spPr/>
    </dgm:pt>
    <dgm:pt modelId="{7F1B67B8-F34B-8544-BB18-A8F4EF0041EB}" type="pres">
      <dgm:prSet presAssocID="{4D9C1610-671D-466A-92B2-D559BE81F1E3}" presName="horz1" presStyleCnt="0"/>
      <dgm:spPr/>
    </dgm:pt>
    <dgm:pt modelId="{38F7162E-A16E-9F49-832E-F81C11057B36}" type="pres">
      <dgm:prSet presAssocID="{4D9C1610-671D-466A-92B2-D559BE81F1E3}" presName="tx1" presStyleLbl="revTx" presStyleIdx="6" presStyleCnt="9"/>
      <dgm:spPr/>
    </dgm:pt>
    <dgm:pt modelId="{A0718BF7-2E35-0247-9825-15EC4A30ED94}" type="pres">
      <dgm:prSet presAssocID="{4D9C1610-671D-466A-92B2-D559BE81F1E3}" presName="vert1" presStyleCnt="0"/>
      <dgm:spPr/>
    </dgm:pt>
    <dgm:pt modelId="{6C578705-366B-3748-BAD3-08AC5AA7A745}" type="pres">
      <dgm:prSet presAssocID="{276F2C8B-966D-4C40-A4DF-5839164D94B4}" presName="thickLine" presStyleLbl="alignNode1" presStyleIdx="7" presStyleCnt="9"/>
      <dgm:spPr/>
    </dgm:pt>
    <dgm:pt modelId="{48E28FD5-A22F-CC47-9D1B-C9AF144FCD92}" type="pres">
      <dgm:prSet presAssocID="{276F2C8B-966D-4C40-A4DF-5839164D94B4}" presName="horz1" presStyleCnt="0"/>
      <dgm:spPr/>
    </dgm:pt>
    <dgm:pt modelId="{845B752C-D955-D947-BFF4-B09F16E0F28A}" type="pres">
      <dgm:prSet presAssocID="{276F2C8B-966D-4C40-A4DF-5839164D94B4}" presName="tx1" presStyleLbl="revTx" presStyleIdx="7" presStyleCnt="9"/>
      <dgm:spPr/>
    </dgm:pt>
    <dgm:pt modelId="{78F47918-6F84-2C48-A579-141D08D76DD6}" type="pres">
      <dgm:prSet presAssocID="{276F2C8B-966D-4C40-A4DF-5839164D94B4}" presName="vert1" presStyleCnt="0"/>
      <dgm:spPr/>
    </dgm:pt>
    <dgm:pt modelId="{61CDCC7D-3194-8643-9950-04A0736C7B3E}" type="pres">
      <dgm:prSet presAssocID="{2A19E47E-E1B6-4141-88C3-99DF20B038B1}" presName="thickLine" presStyleLbl="alignNode1" presStyleIdx="8" presStyleCnt="9"/>
      <dgm:spPr/>
    </dgm:pt>
    <dgm:pt modelId="{F8D56B00-760B-7048-9083-47181782A610}" type="pres">
      <dgm:prSet presAssocID="{2A19E47E-E1B6-4141-88C3-99DF20B038B1}" presName="horz1" presStyleCnt="0"/>
      <dgm:spPr/>
    </dgm:pt>
    <dgm:pt modelId="{16E95922-B32A-F949-84A2-94A4C8615429}" type="pres">
      <dgm:prSet presAssocID="{2A19E47E-E1B6-4141-88C3-99DF20B038B1}" presName="tx1" presStyleLbl="revTx" presStyleIdx="8" presStyleCnt="9"/>
      <dgm:spPr/>
    </dgm:pt>
    <dgm:pt modelId="{96AB6A4C-39A5-104C-A826-DCAF14C79315}" type="pres">
      <dgm:prSet presAssocID="{2A19E47E-E1B6-4141-88C3-99DF20B038B1}" presName="vert1" presStyleCnt="0"/>
      <dgm:spPr/>
    </dgm:pt>
  </dgm:ptLst>
  <dgm:cxnLst>
    <dgm:cxn modelId="{EBD37F02-658F-4D45-A519-44CFAB741A1C}" srcId="{BB04D32C-671E-4FE1-9C08-C4151A520B6C}" destId="{C41334F6-9393-47A4-83D0-445CF9830EF0}" srcOrd="4" destOrd="0" parTransId="{6631FA72-E171-48CD-ACB5-415E4C6D8305}" sibTransId="{80ED9724-A443-4BB8-8CDE-6FA2AA10134D}"/>
    <dgm:cxn modelId="{2C55A81D-F10F-43DE-A5DE-AD646F1CAB0B}" srcId="{BB04D32C-671E-4FE1-9C08-C4151A520B6C}" destId="{C30F24F4-0BF1-48B5-835B-D9BBE95CB738}" srcOrd="3" destOrd="0" parTransId="{0E4A437E-B688-40CF-9064-F26C39A74086}" sibTransId="{D4432F52-1713-4DC2-B88E-9B3B0AE1AF2D}"/>
    <dgm:cxn modelId="{247C3633-B037-8248-B3F3-F62B81AF8B06}" type="presOf" srcId="{C41334F6-9393-47A4-83D0-445CF9830EF0}" destId="{E66E600F-BFAE-1F48-B7D7-30CB4FC8E46C}" srcOrd="0" destOrd="0" presId="urn:microsoft.com/office/officeart/2008/layout/LinedList"/>
    <dgm:cxn modelId="{6906FB40-6412-4153-8139-F3892D6B3133}" srcId="{BB04D32C-671E-4FE1-9C08-C4151A520B6C}" destId="{AFC3B79A-396B-4D69-8F7A-374FFC88D7B1}" srcOrd="1" destOrd="0" parTransId="{971549C4-084C-4D58-B6A8-8FD3EE31FBC9}" sibTransId="{2914C56D-5410-4B76-9654-8A0D4A9962BA}"/>
    <dgm:cxn modelId="{4AB18D62-1C8D-3741-B3BD-177637DC269E}" type="presOf" srcId="{BF08C896-174A-419A-9C09-EB1F9DE896D9}" destId="{99A5EDDC-7C4B-8545-9EFE-1E40B43CA7AE}" srcOrd="0" destOrd="0" presId="urn:microsoft.com/office/officeart/2008/layout/LinedList"/>
    <dgm:cxn modelId="{063ADC63-5BA7-8441-BC84-5BE175EADD9F}" type="presOf" srcId="{C30F24F4-0BF1-48B5-835B-D9BBE95CB738}" destId="{876212DA-7E13-2949-8FBF-E73B12431E19}" srcOrd="0" destOrd="0" presId="urn:microsoft.com/office/officeart/2008/layout/LinedList"/>
    <dgm:cxn modelId="{55C74548-F749-46B8-A01F-4505BF216779}" srcId="{BB04D32C-671E-4FE1-9C08-C4151A520B6C}" destId="{4D9C1610-671D-466A-92B2-D559BE81F1E3}" srcOrd="6" destOrd="0" parTransId="{B1C9BE21-5DF8-4E8A-B0CF-84166C780D31}" sibTransId="{8313E545-A5F5-4FC5-8FA2-ED06D978A69E}"/>
    <dgm:cxn modelId="{81B9D77E-5307-4D44-9D40-C108AF483BA0}" srcId="{BB04D32C-671E-4FE1-9C08-C4151A520B6C}" destId="{38894D15-A2F5-4534-B536-D7877535325D}" srcOrd="2" destOrd="0" parTransId="{F7814E0D-3B5E-4BB4-BA69-84CDBD799094}" sibTransId="{9D887750-490A-418C-8318-3637E972738A}"/>
    <dgm:cxn modelId="{BE899880-9F86-4DB4-BEB1-5B752D4AA42F}" srcId="{BB04D32C-671E-4FE1-9C08-C4151A520B6C}" destId="{2A19E47E-E1B6-4141-88C3-99DF20B038B1}" srcOrd="8" destOrd="0" parTransId="{711F56E6-671C-429D-889F-E8EBC981DF1E}" sibTransId="{EC90CAA8-3A1B-4DED-8F90-8B0ED36FA704}"/>
    <dgm:cxn modelId="{6811B08B-08E4-A743-9389-9FEC3A291451}" type="presOf" srcId="{4D9C1610-671D-466A-92B2-D559BE81F1E3}" destId="{38F7162E-A16E-9F49-832E-F81C11057B36}" srcOrd="0" destOrd="0" presId="urn:microsoft.com/office/officeart/2008/layout/LinedList"/>
    <dgm:cxn modelId="{9B33FEAD-B0B9-4205-9735-7E7404D23FA9}" srcId="{BB04D32C-671E-4FE1-9C08-C4151A520B6C}" destId="{276F2C8B-966D-4C40-A4DF-5839164D94B4}" srcOrd="7" destOrd="0" parTransId="{916B448E-8F7B-4618-B998-C65FE5C10A62}" sibTransId="{83BBF14B-FAE1-4CDC-A105-8181DCBFAA55}"/>
    <dgm:cxn modelId="{C7B17CBE-7113-C541-B3BD-2096B9F6C027}" type="presOf" srcId="{2A19E47E-E1B6-4141-88C3-99DF20B038B1}" destId="{16E95922-B32A-F949-84A2-94A4C8615429}" srcOrd="0" destOrd="0" presId="urn:microsoft.com/office/officeart/2008/layout/LinedList"/>
    <dgm:cxn modelId="{37EB0DCB-72DA-49D8-B65C-9D4488C988E8}" srcId="{BB04D32C-671E-4FE1-9C08-C4151A520B6C}" destId="{BF08C896-174A-419A-9C09-EB1F9DE896D9}" srcOrd="5" destOrd="0" parTransId="{0F70A098-A868-4F4C-80F5-C639ECCA48BD}" sibTransId="{C28D61AC-01DE-4D1F-83F6-F5E23F446A6B}"/>
    <dgm:cxn modelId="{61CE86D2-EEE1-0A43-B674-4229A95DCDB0}" type="presOf" srcId="{AFC3B79A-396B-4D69-8F7A-374FFC88D7B1}" destId="{86ACCA62-2FFA-6A4C-BA2D-3C77A162867E}" srcOrd="0" destOrd="0" presId="urn:microsoft.com/office/officeart/2008/layout/LinedList"/>
    <dgm:cxn modelId="{98D9E8D2-0891-AA4B-B7AB-0027D31E2E05}" type="presOf" srcId="{38894D15-A2F5-4534-B536-D7877535325D}" destId="{F833DB88-C765-D14C-BF13-07C2CF67EBF8}" srcOrd="0" destOrd="0" presId="urn:microsoft.com/office/officeart/2008/layout/LinedList"/>
    <dgm:cxn modelId="{33BD3EE2-19B8-2240-94DA-EDF8A6A2E75D}" type="presOf" srcId="{276F2C8B-966D-4C40-A4DF-5839164D94B4}" destId="{845B752C-D955-D947-BFF4-B09F16E0F28A}" srcOrd="0" destOrd="0" presId="urn:microsoft.com/office/officeart/2008/layout/LinedList"/>
    <dgm:cxn modelId="{754C39EE-4E4B-463C-B53E-7AFA07D68326}" srcId="{BB04D32C-671E-4FE1-9C08-C4151A520B6C}" destId="{71C63402-4E1A-4636-9EAD-8AF1C4F04F3E}" srcOrd="0" destOrd="0" parTransId="{2574E2BC-FC0E-489B-B19C-165C169FA83E}" sibTransId="{ED59F130-4F56-47CA-B879-785CF6C3B826}"/>
    <dgm:cxn modelId="{CCD4BEF5-89FB-A74E-BD02-D320E1EDEA16}" type="presOf" srcId="{71C63402-4E1A-4636-9EAD-8AF1C4F04F3E}" destId="{20509611-396C-3C43-818A-E8220A7434AE}" srcOrd="0" destOrd="0" presId="urn:microsoft.com/office/officeart/2008/layout/LinedList"/>
    <dgm:cxn modelId="{82A66AFF-89DC-A647-A65F-B926195BE4C5}" type="presOf" srcId="{BB04D32C-671E-4FE1-9C08-C4151A520B6C}" destId="{8A3205AB-9096-654C-A33D-B7F090AE5889}" srcOrd="0" destOrd="0" presId="urn:microsoft.com/office/officeart/2008/layout/LinedList"/>
    <dgm:cxn modelId="{4EAFBB39-A9E2-5942-9F9F-CDAE55833BBA}" type="presParOf" srcId="{8A3205AB-9096-654C-A33D-B7F090AE5889}" destId="{08A547C7-753F-3C47-8D34-335BA1580FCF}" srcOrd="0" destOrd="0" presId="urn:microsoft.com/office/officeart/2008/layout/LinedList"/>
    <dgm:cxn modelId="{08E8B412-1B69-F84F-9EBB-509FD10E95BE}" type="presParOf" srcId="{8A3205AB-9096-654C-A33D-B7F090AE5889}" destId="{996CA6DA-FB16-4546-85A4-D1BC58607F05}" srcOrd="1" destOrd="0" presId="urn:microsoft.com/office/officeart/2008/layout/LinedList"/>
    <dgm:cxn modelId="{CA7FE3B6-9944-7148-B5E5-CB0D5A5F3983}" type="presParOf" srcId="{996CA6DA-FB16-4546-85A4-D1BC58607F05}" destId="{20509611-396C-3C43-818A-E8220A7434AE}" srcOrd="0" destOrd="0" presId="urn:microsoft.com/office/officeart/2008/layout/LinedList"/>
    <dgm:cxn modelId="{94ED62C3-BDBE-584E-9E0C-11ECD42BA05E}" type="presParOf" srcId="{996CA6DA-FB16-4546-85A4-D1BC58607F05}" destId="{458C75A7-0D7E-2741-9B0B-0886202F4E0F}" srcOrd="1" destOrd="0" presId="urn:microsoft.com/office/officeart/2008/layout/LinedList"/>
    <dgm:cxn modelId="{CBBE7633-4279-CD40-B363-D7CD32267AA9}" type="presParOf" srcId="{8A3205AB-9096-654C-A33D-B7F090AE5889}" destId="{864E784B-C09B-AD4C-826F-708BEBC522FC}" srcOrd="2" destOrd="0" presId="urn:microsoft.com/office/officeart/2008/layout/LinedList"/>
    <dgm:cxn modelId="{F0C29464-834D-CD46-891C-5370D18B1191}" type="presParOf" srcId="{8A3205AB-9096-654C-A33D-B7F090AE5889}" destId="{62F89699-7846-F34A-B8C7-D22567D97974}" srcOrd="3" destOrd="0" presId="urn:microsoft.com/office/officeart/2008/layout/LinedList"/>
    <dgm:cxn modelId="{E418F664-D064-E148-81DA-840AC2BDE790}" type="presParOf" srcId="{62F89699-7846-F34A-B8C7-D22567D97974}" destId="{86ACCA62-2FFA-6A4C-BA2D-3C77A162867E}" srcOrd="0" destOrd="0" presId="urn:microsoft.com/office/officeart/2008/layout/LinedList"/>
    <dgm:cxn modelId="{DDB3CB26-4780-A248-997C-31EE0742E5C1}" type="presParOf" srcId="{62F89699-7846-F34A-B8C7-D22567D97974}" destId="{55B65127-333A-0F45-8CB6-D96CB2C8A0A3}" srcOrd="1" destOrd="0" presId="urn:microsoft.com/office/officeart/2008/layout/LinedList"/>
    <dgm:cxn modelId="{FFCACAC1-A926-C24C-8772-5478AFD9641A}" type="presParOf" srcId="{8A3205AB-9096-654C-A33D-B7F090AE5889}" destId="{AC9E9ABD-8D4C-3A45-87B2-62458400DC73}" srcOrd="4" destOrd="0" presId="urn:microsoft.com/office/officeart/2008/layout/LinedList"/>
    <dgm:cxn modelId="{9431F6FA-7C61-6046-849B-2C21DE2018C7}" type="presParOf" srcId="{8A3205AB-9096-654C-A33D-B7F090AE5889}" destId="{1D10B819-D588-344D-9852-A1BA9D2FB90F}" srcOrd="5" destOrd="0" presId="urn:microsoft.com/office/officeart/2008/layout/LinedList"/>
    <dgm:cxn modelId="{72D6B6E9-8167-A14F-8E1B-7B29D97CE8DD}" type="presParOf" srcId="{1D10B819-D588-344D-9852-A1BA9D2FB90F}" destId="{F833DB88-C765-D14C-BF13-07C2CF67EBF8}" srcOrd="0" destOrd="0" presId="urn:microsoft.com/office/officeart/2008/layout/LinedList"/>
    <dgm:cxn modelId="{EBBBD82A-7DDF-7D46-AA4E-CD6450DFEAE7}" type="presParOf" srcId="{1D10B819-D588-344D-9852-A1BA9D2FB90F}" destId="{BE4C03EA-D772-374C-85D3-47893DF19D28}" srcOrd="1" destOrd="0" presId="urn:microsoft.com/office/officeart/2008/layout/LinedList"/>
    <dgm:cxn modelId="{B18867EC-CB92-FB49-90D1-E537BD3F224A}" type="presParOf" srcId="{8A3205AB-9096-654C-A33D-B7F090AE5889}" destId="{C9921D0C-B7FE-1945-A6FD-EC392A1713E2}" srcOrd="6" destOrd="0" presId="urn:microsoft.com/office/officeart/2008/layout/LinedList"/>
    <dgm:cxn modelId="{8AA05CC7-3865-4F45-B2A9-2702D1E59259}" type="presParOf" srcId="{8A3205AB-9096-654C-A33D-B7F090AE5889}" destId="{DC8993A3-2BC4-1947-B0EE-64E1C784CF5A}" srcOrd="7" destOrd="0" presId="urn:microsoft.com/office/officeart/2008/layout/LinedList"/>
    <dgm:cxn modelId="{DFCA34E6-CC15-904A-9E34-9E2ABD8A3CD8}" type="presParOf" srcId="{DC8993A3-2BC4-1947-B0EE-64E1C784CF5A}" destId="{876212DA-7E13-2949-8FBF-E73B12431E19}" srcOrd="0" destOrd="0" presId="urn:microsoft.com/office/officeart/2008/layout/LinedList"/>
    <dgm:cxn modelId="{70F4CCE6-8414-F243-9C41-09CD2C72E506}" type="presParOf" srcId="{DC8993A3-2BC4-1947-B0EE-64E1C784CF5A}" destId="{73414698-9581-2948-B639-73F3A8BA15E6}" srcOrd="1" destOrd="0" presId="urn:microsoft.com/office/officeart/2008/layout/LinedList"/>
    <dgm:cxn modelId="{2ABE19FB-25F6-F04E-9EC0-2433F2566F92}" type="presParOf" srcId="{8A3205AB-9096-654C-A33D-B7F090AE5889}" destId="{D439D5E3-0741-DF46-AF4F-30114300F795}" srcOrd="8" destOrd="0" presId="urn:microsoft.com/office/officeart/2008/layout/LinedList"/>
    <dgm:cxn modelId="{E3A04CEA-A72D-5E4A-8842-6C1F100079CE}" type="presParOf" srcId="{8A3205AB-9096-654C-A33D-B7F090AE5889}" destId="{F63CEC3A-B3A7-9D40-ACCC-67B43E3560F0}" srcOrd="9" destOrd="0" presId="urn:microsoft.com/office/officeart/2008/layout/LinedList"/>
    <dgm:cxn modelId="{816A3816-1076-B845-9FBF-1E6D98CE8B78}" type="presParOf" srcId="{F63CEC3A-B3A7-9D40-ACCC-67B43E3560F0}" destId="{E66E600F-BFAE-1F48-B7D7-30CB4FC8E46C}" srcOrd="0" destOrd="0" presId="urn:microsoft.com/office/officeart/2008/layout/LinedList"/>
    <dgm:cxn modelId="{EDBFC967-C1FF-3642-A156-042446FC4E34}" type="presParOf" srcId="{F63CEC3A-B3A7-9D40-ACCC-67B43E3560F0}" destId="{C0115CBF-8A04-BA45-BC04-9A85B7AB65F8}" srcOrd="1" destOrd="0" presId="urn:microsoft.com/office/officeart/2008/layout/LinedList"/>
    <dgm:cxn modelId="{A8E2A0BD-EDC5-3B4B-A01E-CDCE4CEFDF77}" type="presParOf" srcId="{8A3205AB-9096-654C-A33D-B7F090AE5889}" destId="{B6C8FEBC-9B90-7F42-B2C4-59EAB9820953}" srcOrd="10" destOrd="0" presId="urn:microsoft.com/office/officeart/2008/layout/LinedList"/>
    <dgm:cxn modelId="{876A569E-7F9E-E24A-9E05-3E37BBF5E5D1}" type="presParOf" srcId="{8A3205AB-9096-654C-A33D-B7F090AE5889}" destId="{7D422E0B-526B-C24F-AE03-5AB4327C977A}" srcOrd="11" destOrd="0" presId="urn:microsoft.com/office/officeart/2008/layout/LinedList"/>
    <dgm:cxn modelId="{71BC5A1D-751A-4442-9F17-C913068074D2}" type="presParOf" srcId="{7D422E0B-526B-C24F-AE03-5AB4327C977A}" destId="{99A5EDDC-7C4B-8545-9EFE-1E40B43CA7AE}" srcOrd="0" destOrd="0" presId="urn:microsoft.com/office/officeart/2008/layout/LinedList"/>
    <dgm:cxn modelId="{4696C6AE-83B3-9341-8750-DC7863375153}" type="presParOf" srcId="{7D422E0B-526B-C24F-AE03-5AB4327C977A}" destId="{DF5934F9-A9B3-4A47-BF0E-0DF89A5AD339}" srcOrd="1" destOrd="0" presId="urn:microsoft.com/office/officeart/2008/layout/LinedList"/>
    <dgm:cxn modelId="{E483F4B4-460F-CB47-BE03-89C0097BECB6}" type="presParOf" srcId="{8A3205AB-9096-654C-A33D-B7F090AE5889}" destId="{71B7B772-CABE-634E-9122-5C1033AD01DD}" srcOrd="12" destOrd="0" presId="urn:microsoft.com/office/officeart/2008/layout/LinedList"/>
    <dgm:cxn modelId="{2D359150-F602-B84F-BB1D-D12A1FD7BB81}" type="presParOf" srcId="{8A3205AB-9096-654C-A33D-B7F090AE5889}" destId="{7F1B67B8-F34B-8544-BB18-A8F4EF0041EB}" srcOrd="13" destOrd="0" presId="urn:microsoft.com/office/officeart/2008/layout/LinedList"/>
    <dgm:cxn modelId="{1DE996DA-8CDA-6744-B699-5B536000D8A5}" type="presParOf" srcId="{7F1B67B8-F34B-8544-BB18-A8F4EF0041EB}" destId="{38F7162E-A16E-9F49-832E-F81C11057B36}" srcOrd="0" destOrd="0" presId="urn:microsoft.com/office/officeart/2008/layout/LinedList"/>
    <dgm:cxn modelId="{7E6CD544-FF4C-2C46-97AE-6058B60D8732}" type="presParOf" srcId="{7F1B67B8-F34B-8544-BB18-A8F4EF0041EB}" destId="{A0718BF7-2E35-0247-9825-15EC4A30ED94}" srcOrd="1" destOrd="0" presId="urn:microsoft.com/office/officeart/2008/layout/LinedList"/>
    <dgm:cxn modelId="{CC7B7688-26E0-1C4E-8B1D-4B5FE885366C}" type="presParOf" srcId="{8A3205AB-9096-654C-A33D-B7F090AE5889}" destId="{6C578705-366B-3748-BAD3-08AC5AA7A745}" srcOrd="14" destOrd="0" presId="urn:microsoft.com/office/officeart/2008/layout/LinedList"/>
    <dgm:cxn modelId="{8523BB9F-4877-E544-B7A1-9071620DC2C0}" type="presParOf" srcId="{8A3205AB-9096-654C-A33D-B7F090AE5889}" destId="{48E28FD5-A22F-CC47-9D1B-C9AF144FCD92}" srcOrd="15" destOrd="0" presId="urn:microsoft.com/office/officeart/2008/layout/LinedList"/>
    <dgm:cxn modelId="{6BE6EE18-7D02-0448-8CCB-A621A84228AD}" type="presParOf" srcId="{48E28FD5-A22F-CC47-9D1B-C9AF144FCD92}" destId="{845B752C-D955-D947-BFF4-B09F16E0F28A}" srcOrd="0" destOrd="0" presId="urn:microsoft.com/office/officeart/2008/layout/LinedList"/>
    <dgm:cxn modelId="{903A4003-DFD8-4D47-991C-53845D4F2EDE}" type="presParOf" srcId="{48E28FD5-A22F-CC47-9D1B-C9AF144FCD92}" destId="{78F47918-6F84-2C48-A579-141D08D76DD6}" srcOrd="1" destOrd="0" presId="urn:microsoft.com/office/officeart/2008/layout/LinedList"/>
    <dgm:cxn modelId="{D39B2147-7E15-2D46-AC1F-4C03B7CA63CD}" type="presParOf" srcId="{8A3205AB-9096-654C-A33D-B7F090AE5889}" destId="{61CDCC7D-3194-8643-9950-04A0736C7B3E}" srcOrd="16" destOrd="0" presId="urn:microsoft.com/office/officeart/2008/layout/LinedList"/>
    <dgm:cxn modelId="{7E389438-CD21-1946-AED2-75FD3CA0C384}" type="presParOf" srcId="{8A3205AB-9096-654C-A33D-B7F090AE5889}" destId="{F8D56B00-760B-7048-9083-47181782A610}" srcOrd="17" destOrd="0" presId="urn:microsoft.com/office/officeart/2008/layout/LinedList"/>
    <dgm:cxn modelId="{FF48CE90-6D29-A848-9B35-C02EEC71013E}" type="presParOf" srcId="{F8D56B00-760B-7048-9083-47181782A610}" destId="{16E95922-B32A-F949-84A2-94A4C8615429}" srcOrd="0" destOrd="0" presId="urn:microsoft.com/office/officeart/2008/layout/LinedList"/>
    <dgm:cxn modelId="{DBDF776A-AF0D-EC42-AFE4-77445F76A841}" type="presParOf" srcId="{F8D56B00-760B-7048-9083-47181782A610}" destId="{96AB6A4C-39A5-104C-A826-DCAF14C79315}" srcOrd="1" destOrd="0" presId="urn:microsoft.com/office/officeart/2008/layout/Lin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8B251ADA-A711-4EAF-99B1-1CDD5399CD0D}" type="doc">
      <dgm:prSet loTypeId="urn:microsoft.com/office/officeart/2008/layout/LinedList" loCatId="list" qsTypeId="urn:microsoft.com/office/officeart/2005/8/quickstyle/simple4" qsCatId="simple" csTypeId="urn:microsoft.com/office/officeart/2005/8/colors/colorful2" csCatId="colorful"/>
      <dgm:spPr/>
      <dgm:t>
        <a:bodyPr/>
        <a:lstStyle/>
        <a:p>
          <a:endParaRPr lang="en-US"/>
        </a:p>
      </dgm:t>
    </dgm:pt>
    <dgm:pt modelId="{5B21E960-1486-41ED-AF7E-769725E92D76}">
      <dgm:prSet/>
      <dgm:spPr/>
      <dgm:t>
        <a:bodyPr/>
        <a:lstStyle/>
        <a:p>
          <a:r>
            <a:rPr lang="en-US"/>
            <a:t>8  feel that there is a lack of support form faculty </a:t>
          </a:r>
        </a:p>
      </dgm:t>
    </dgm:pt>
    <dgm:pt modelId="{D920403D-343B-4A3B-8249-99BBAEE6C7AA}" type="parTrans" cxnId="{3E03152B-D6D9-473C-B02E-8B272428DA8C}">
      <dgm:prSet/>
      <dgm:spPr/>
      <dgm:t>
        <a:bodyPr/>
        <a:lstStyle/>
        <a:p>
          <a:endParaRPr lang="en-US"/>
        </a:p>
      </dgm:t>
    </dgm:pt>
    <dgm:pt modelId="{A51EE2E4-9CCB-43AB-BB05-70F816B83DFD}" type="sibTrans" cxnId="{3E03152B-D6D9-473C-B02E-8B272428DA8C}">
      <dgm:prSet/>
      <dgm:spPr/>
      <dgm:t>
        <a:bodyPr/>
        <a:lstStyle/>
        <a:p>
          <a:endParaRPr lang="en-US"/>
        </a:p>
      </dgm:t>
    </dgm:pt>
    <dgm:pt modelId="{7793D78D-113F-421F-9EA5-12C2CE199A12}">
      <dgm:prSet/>
      <dgm:spPr/>
      <dgm:t>
        <a:bodyPr/>
        <a:lstStyle/>
        <a:p>
          <a:r>
            <a:rPr lang="en-US"/>
            <a:t>&lt;5 POC’s have experienced stress to to the climate of the university that has impacted their academics</a:t>
          </a:r>
        </a:p>
      </dgm:t>
    </dgm:pt>
    <dgm:pt modelId="{B8AD67CE-1922-40D7-9A41-47CB0F1DCDED}" type="parTrans" cxnId="{E6330CD4-75DC-4BE4-BFF7-F9A90B60547A}">
      <dgm:prSet/>
      <dgm:spPr/>
      <dgm:t>
        <a:bodyPr/>
        <a:lstStyle/>
        <a:p>
          <a:endParaRPr lang="en-US"/>
        </a:p>
      </dgm:t>
    </dgm:pt>
    <dgm:pt modelId="{8C481E1E-CA0B-4E75-B87E-8C3035312D70}" type="sibTrans" cxnId="{E6330CD4-75DC-4BE4-BFF7-F9A90B60547A}">
      <dgm:prSet/>
      <dgm:spPr/>
      <dgm:t>
        <a:bodyPr/>
        <a:lstStyle/>
        <a:p>
          <a:endParaRPr lang="en-US"/>
        </a:p>
      </dgm:t>
    </dgm:pt>
    <dgm:pt modelId="{FFCA4A4A-7932-407D-9DB8-62F68DB8D462}">
      <dgm:prSet/>
      <dgm:spPr/>
      <dgm:t>
        <a:bodyPr/>
        <a:lstStyle/>
        <a:p>
          <a:r>
            <a:rPr lang="en-US"/>
            <a:t>10 feel alone on campus </a:t>
          </a:r>
        </a:p>
      </dgm:t>
    </dgm:pt>
    <dgm:pt modelId="{056DCB4B-07B2-43BD-9E03-A0156B667DCB}" type="parTrans" cxnId="{1B2D209B-166E-402C-B53B-A4F6A1BB8127}">
      <dgm:prSet/>
      <dgm:spPr/>
      <dgm:t>
        <a:bodyPr/>
        <a:lstStyle/>
        <a:p>
          <a:endParaRPr lang="en-US"/>
        </a:p>
      </dgm:t>
    </dgm:pt>
    <dgm:pt modelId="{C23DD79B-8AAB-4F9B-B873-752A434B7FB9}" type="sibTrans" cxnId="{1B2D209B-166E-402C-B53B-A4F6A1BB8127}">
      <dgm:prSet/>
      <dgm:spPr/>
      <dgm:t>
        <a:bodyPr/>
        <a:lstStyle/>
        <a:p>
          <a:endParaRPr lang="en-US"/>
        </a:p>
      </dgm:t>
    </dgm:pt>
    <dgm:pt modelId="{F6416E37-4547-4CD4-84CE-4A774C134360}">
      <dgm:prSet/>
      <dgm:spPr/>
      <dgm:t>
        <a:bodyPr/>
        <a:lstStyle/>
        <a:p>
          <a:r>
            <a:rPr lang="en-US"/>
            <a:t>6 are constantly fighting stereotypes</a:t>
          </a:r>
        </a:p>
      </dgm:t>
    </dgm:pt>
    <dgm:pt modelId="{32DF8D55-894D-4839-AD61-90C6ACF38BA8}" type="parTrans" cxnId="{4D6CF83F-A9FC-4B10-BF76-FC0CAA9232DA}">
      <dgm:prSet/>
      <dgm:spPr/>
      <dgm:t>
        <a:bodyPr/>
        <a:lstStyle/>
        <a:p>
          <a:endParaRPr lang="en-US"/>
        </a:p>
      </dgm:t>
    </dgm:pt>
    <dgm:pt modelId="{B73CDE95-A46D-4CBE-A505-13AA4222B70B}" type="sibTrans" cxnId="{4D6CF83F-A9FC-4B10-BF76-FC0CAA9232DA}">
      <dgm:prSet/>
      <dgm:spPr/>
      <dgm:t>
        <a:bodyPr/>
        <a:lstStyle/>
        <a:p>
          <a:endParaRPr lang="en-US"/>
        </a:p>
      </dgm:t>
    </dgm:pt>
    <dgm:pt modelId="{96745889-ABE7-4EB5-B287-BD1EF75C07D6}">
      <dgm:prSet/>
      <dgm:spPr/>
      <dgm:t>
        <a:bodyPr/>
        <a:lstStyle/>
        <a:p>
          <a:r>
            <a:rPr lang="en-US"/>
            <a:t>&lt;5 have experienced silence when racially motivated/offensive events occur</a:t>
          </a:r>
        </a:p>
      </dgm:t>
    </dgm:pt>
    <dgm:pt modelId="{DA24772F-0BD4-46EF-BE3E-1D1588883623}" type="parTrans" cxnId="{486617A0-CA86-481B-BABF-94DA8FC5E3A0}">
      <dgm:prSet/>
      <dgm:spPr/>
      <dgm:t>
        <a:bodyPr/>
        <a:lstStyle/>
        <a:p>
          <a:endParaRPr lang="en-US"/>
        </a:p>
      </dgm:t>
    </dgm:pt>
    <dgm:pt modelId="{3702ECB7-23A4-477E-B36F-6589BECC83DC}" type="sibTrans" cxnId="{486617A0-CA86-481B-BABF-94DA8FC5E3A0}">
      <dgm:prSet/>
      <dgm:spPr/>
      <dgm:t>
        <a:bodyPr/>
        <a:lstStyle/>
        <a:p>
          <a:endParaRPr lang="en-US"/>
        </a:p>
      </dgm:t>
    </dgm:pt>
    <dgm:pt modelId="{F6593679-DA7B-48F6-BDE4-73FC6ABB639C}">
      <dgm:prSet/>
      <dgm:spPr/>
      <dgm:t>
        <a:bodyPr/>
        <a:lstStyle/>
        <a:p>
          <a:r>
            <a:rPr lang="en-US"/>
            <a:t>&lt;5 have experienced or seen racial bias or discrimination in advertising </a:t>
          </a:r>
        </a:p>
      </dgm:t>
    </dgm:pt>
    <dgm:pt modelId="{29304348-5173-4959-8955-DE927C42DDFE}" type="parTrans" cxnId="{7065E320-E73F-493D-ACAB-9FCAD1E6C862}">
      <dgm:prSet/>
      <dgm:spPr/>
      <dgm:t>
        <a:bodyPr/>
        <a:lstStyle/>
        <a:p>
          <a:endParaRPr lang="en-US"/>
        </a:p>
      </dgm:t>
    </dgm:pt>
    <dgm:pt modelId="{1AEC312E-65DF-47A1-92FB-E87E21B9353D}" type="sibTrans" cxnId="{7065E320-E73F-493D-ACAB-9FCAD1E6C862}">
      <dgm:prSet/>
      <dgm:spPr/>
      <dgm:t>
        <a:bodyPr/>
        <a:lstStyle/>
        <a:p>
          <a:endParaRPr lang="en-US"/>
        </a:p>
      </dgm:t>
    </dgm:pt>
    <dgm:pt modelId="{733CFF4F-D3D7-47D3-A7C7-054B1A637B20}">
      <dgm:prSet/>
      <dgm:spPr/>
      <dgm:t>
        <a:bodyPr/>
        <a:lstStyle/>
        <a:p>
          <a:r>
            <a:rPr lang="en-US"/>
            <a:t>&lt;5 believe there is a need for POC’s centered programing </a:t>
          </a:r>
        </a:p>
      </dgm:t>
    </dgm:pt>
    <dgm:pt modelId="{45C1E4B0-6059-4578-BBF4-FD645958B12C}" type="parTrans" cxnId="{AAE2CEA5-D78C-426C-9500-0502F3AE8576}">
      <dgm:prSet/>
      <dgm:spPr/>
      <dgm:t>
        <a:bodyPr/>
        <a:lstStyle/>
        <a:p>
          <a:endParaRPr lang="en-US"/>
        </a:p>
      </dgm:t>
    </dgm:pt>
    <dgm:pt modelId="{86E6EDAC-32F7-4D84-8C9D-480BCCA60424}" type="sibTrans" cxnId="{AAE2CEA5-D78C-426C-9500-0502F3AE8576}">
      <dgm:prSet/>
      <dgm:spPr/>
      <dgm:t>
        <a:bodyPr/>
        <a:lstStyle/>
        <a:p>
          <a:endParaRPr lang="en-US"/>
        </a:p>
      </dgm:t>
    </dgm:pt>
    <dgm:pt modelId="{EC000E90-D88F-4810-9022-D38963FDCB37}">
      <dgm:prSet/>
      <dgm:spPr/>
      <dgm:t>
        <a:bodyPr/>
        <a:lstStyle/>
        <a:p>
          <a:r>
            <a:rPr lang="en-US"/>
            <a:t>&lt;5 have experienced lack of support and silence from fellow POC’s </a:t>
          </a:r>
        </a:p>
      </dgm:t>
    </dgm:pt>
    <dgm:pt modelId="{CFDF3D17-8387-4D8C-A85E-77FEF259E491}" type="parTrans" cxnId="{55ED93EB-1E2D-4D48-B8AD-A065989B2C4A}">
      <dgm:prSet/>
      <dgm:spPr/>
      <dgm:t>
        <a:bodyPr/>
        <a:lstStyle/>
        <a:p>
          <a:endParaRPr lang="en-US"/>
        </a:p>
      </dgm:t>
    </dgm:pt>
    <dgm:pt modelId="{6A85F117-25C2-4541-BD81-A3BF42ACD26C}" type="sibTrans" cxnId="{55ED93EB-1E2D-4D48-B8AD-A065989B2C4A}">
      <dgm:prSet/>
      <dgm:spPr/>
      <dgm:t>
        <a:bodyPr/>
        <a:lstStyle/>
        <a:p>
          <a:endParaRPr lang="en-US"/>
        </a:p>
      </dgm:t>
    </dgm:pt>
    <dgm:pt modelId="{ABAD347B-CC51-41A1-9D95-AA6AA614CA48}">
      <dgm:prSet/>
      <dgm:spPr/>
      <dgm:t>
        <a:bodyPr/>
        <a:lstStyle/>
        <a:p>
          <a:r>
            <a:rPr lang="en-US"/>
            <a:t>6 feel hopeless </a:t>
          </a:r>
        </a:p>
      </dgm:t>
    </dgm:pt>
    <dgm:pt modelId="{7AE40FCD-A5D1-4565-BF41-DC8A8A544242}" type="parTrans" cxnId="{AB0223BE-3FCE-4C10-B2EE-90640A7AF443}">
      <dgm:prSet/>
      <dgm:spPr/>
      <dgm:t>
        <a:bodyPr/>
        <a:lstStyle/>
        <a:p>
          <a:endParaRPr lang="en-US"/>
        </a:p>
      </dgm:t>
    </dgm:pt>
    <dgm:pt modelId="{7CDDD040-2ACE-4345-B558-A486F962635D}" type="sibTrans" cxnId="{AB0223BE-3FCE-4C10-B2EE-90640A7AF443}">
      <dgm:prSet/>
      <dgm:spPr/>
      <dgm:t>
        <a:bodyPr/>
        <a:lstStyle/>
        <a:p>
          <a:endParaRPr lang="en-US"/>
        </a:p>
      </dgm:t>
    </dgm:pt>
    <dgm:pt modelId="{98866288-E580-1A44-AFF0-C97291238498}" type="pres">
      <dgm:prSet presAssocID="{8B251ADA-A711-4EAF-99B1-1CDD5399CD0D}" presName="vert0" presStyleCnt="0">
        <dgm:presLayoutVars>
          <dgm:dir/>
          <dgm:animOne val="branch"/>
          <dgm:animLvl val="lvl"/>
        </dgm:presLayoutVars>
      </dgm:prSet>
      <dgm:spPr/>
    </dgm:pt>
    <dgm:pt modelId="{03DA6B01-A48B-1C4C-87F4-D60EE91EBFD8}" type="pres">
      <dgm:prSet presAssocID="{5B21E960-1486-41ED-AF7E-769725E92D76}" presName="thickLine" presStyleLbl="alignNode1" presStyleIdx="0" presStyleCnt="9"/>
      <dgm:spPr/>
    </dgm:pt>
    <dgm:pt modelId="{91CF7D11-5D95-2A42-85D7-82DD37390FDC}" type="pres">
      <dgm:prSet presAssocID="{5B21E960-1486-41ED-AF7E-769725E92D76}" presName="horz1" presStyleCnt="0"/>
      <dgm:spPr/>
    </dgm:pt>
    <dgm:pt modelId="{6CE59B51-25DC-AB4F-A103-567D040B1859}" type="pres">
      <dgm:prSet presAssocID="{5B21E960-1486-41ED-AF7E-769725E92D76}" presName="tx1" presStyleLbl="revTx" presStyleIdx="0" presStyleCnt="9"/>
      <dgm:spPr/>
    </dgm:pt>
    <dgm:pt modelId="{1133654F-4B08-6E45-A65A-752B4472FF45}" type="pres">
      <dgm:prSet presAssocID="{5B21E960-1486-41ED-AF7E-769725E92D76}" presName="vert1" presStyleCnt="0"/>
      <dgm:spPr/>
    </dgm:pt>
    <dgm:pt modelId="{11FF8F64-1FE4-6C45-98A1-6063AEF86A8D}" type="pres">
      <dgm:prSet presAssocID="{7793D78D-113F-421F-9EA5-12C2CE199A12}" presName="thickLine" presStyleLbl="alignNode1" presStyleIdx="1" presStyleCnt="9"/>
      <dgm:spPr/>
    </dgm:pt>
    <dgm:pt modelId="{A95BD5A5-180C-F243-886B-278E4E0B9122}" type="pres">
      <dgm:prSet presAssocID="{7793D78D-113F-421F-9EA5-12C2CE199A12}" presName="horz1" presStyleCnt="0"/>
      <dgm:spPr/>
    </dgm:pt>
    <dgm:pt modelId="{968A450F-B85C-E448-91DC-A238607A2FDC}" type="pres">
      <dgm:prSet presAssocID="{7793D78D-113F-421F-9EA5-12C2CE199A12}" presName="tx1" presStyleLbl="revTx" presStyleIdx="1" presStyleCnt="9"/>
      <dgm:spPr/>
    </dgm:pt>
    <dgm:pt modelId="{D6A56A96-E2DF-5C46-91E2-B2AD4C3E4262}" type="pres">
      <dgm:prSet presAssocID="{7793D78D-113F-421F-9EA5-12C2CE199A12}" presName="vert1" presStyleCnt="0"/>
      <dgm:spPr/>
    </dgm:pt>
    <dgm:pt modelId="{401D7FE3-DE16-5042-B1D4-8A8F00C4EE33}" type="pres">
      <dgm:prSet presAssocID="{FFCA4A4A-7932-407D-9DB8-62F68DB8D462}" presName="thickLine" presStyleLbl="alignNode1" presStyleIdx="2" presStyleCnt="9"/>
      <dgm:spPr/>
    </dgm:pt>
    <dgm:pt modelId="{442AF57D-7717-AD41-A56C-DD9C77A48BDB}" type="pres">
      <dgm:prSet presAssocID="{FFCA4A4A-7932-407D-9DB8-62F68DB8D462}" presName="horz1" presStyleCnt="0"/>
      <dgm:spPr/>
    </dgm:pt>
    <dgm:pt modelId="{39F50731-547D-9747-A160-DC02B4C8B30A}" type="pres">
      <dgm:prSet presAssocID="{FFCA4A4A-7932-407D-9DB8-62F68DB8D462}" presName="tx1" presStyleLbl="revTx" presStyleIdx="2" presStyleCnt="9"/>
      <dgm:spPr/>
    </dgm:pt>
    <dgm:pt modelId="{A02A133B-7ED9-8146-9B35-0B704232EF34}" type="pres">
      <dgm:prSet presAssocID="{FFCA4A4A-7932-407D-9DB8-62F68DB8D462}" presName="vert1" presStyleCnt="0"/>
      <dgm:spPr/>
    </dgm:pt>
    <dgm:pt modelId="{92A717D0-A005-204E-A482-F299E8D4CBE5}" type="pres">
      <dgm:prSet presAssocID="{F6416E37-4547-4CD4-84CE-4A774C134360}" presName="thickLine" presStyleLbl="alignNode1" presStyleIdx="3" presStyleCnt="9"/>
      <dgm:spPr/>
    </dgm:pt>
    <dgm:pt modelId="{15E59D41-79BA-F741-8400-10A1CD0237C0}" type="pres">
      <dgm:prSet presAssocID="{F6416E37-4547-4CD4-84CE-4A774C134360}" presName="horz1" presStyleCnt="0"/>
      <dgm:spPr/>
    </dgm:pt>
    <dgm:pt modelId="{DC81EF1F-4E4F-B94F-8AC1-2C88A24A5D4A}" type="pres">
      <dgm:prSet presAssocID="{F6416E37-4547-4CD4-84CE-4A774C134360}" presName="tx1" presStyleLbl="revTx" presStyleIdx="3" presStyleCnt="9"/>
      <dgm:spPr/>
    </dgm:pt>
    <dgm:pt modelId="{0C69F165-EBC5-8A40-8628-F3A7C96CF59E}" type="pres">
      <dgm:prSet presAssocID="{F6416E37-4547-4CD4-84CE-4A774C134360}" presName="vert1" presStyleCnt="0"/>
      <dgm:spPr/>
    </dgm:pt>
    <dgm:pt modelId="{A4A375F5-E81E-F648-8E2A-3D67971BE749}" type="pres">
      <dgm:prSet presAssocID="{96745889-ABE7-4EB5-B287-BD1EF75C07D6}" presName="thickLine" presStyleLbl="alignNode1" presStyleIdx="4" presStyleCnt="9"/>
      <dgm:spPr/>
    </dgm:pt>
    <dgm:pt modelId="{F65AED54-6433-BE48-AB77-95527C8E4EA2}" type="pres">
      <dgm:prSet presAssocID="{96745889-ABE7-4EB5-B287-BD1EF75C07D6}" presName="horz1" presStyleCnt="0"/>
      <dgm:spPr/>
    </dgm:pt>
    <dgm:pt modelId="{2D6C4934-C9BB-D740-A57D-CB4223992A60}" type="pres">
      <dgm:prSet presAssocID="{96745889-ABE7-4EB5-B287-BD1EF75C07D6}" presName="tx1" presStyleLbl="revTx" presStyleIdx="4" presStyleCnt="9"/>
      <dgm:spPr/>
    </dgm:pt>
    <dgm:pt modelId="{789FF279-3E39-B347-91E6-733FB3D9AFB8}" type="pres">
      <dgm:prSet presAssocID="{96745889-ABE7-4EB5-B287-BD1EF75C07D6}" presName="vert1" presStyleCnt="0"/>
      <dgm:spPr/>
    </dgm:pt>
    <dgm:pt modelId="{A9CC5740-3489-3648-A0AC-8888A629D821}" type="pres">
      <dgm:prSet presAssocID="{F6593679-DA7B-48F6-BDE4-73FC6ABB639C}" presName="thickLine" presStyleLbl="alignNode1" presStyleIdx="5" presStyleCnt="9"/>
      <dgm:spPr/>
    </dgm:pt>
    <dgm:pt modelId="{BA9B48FD-2D98-1E4D-A686-A04C14B0E80D}" type="pres">
      <dgm:prSet presAssocID="{F6593679-DA7B-48F6-BDE4-73FC6ABB639C}" presName="horz1" presStyleCnt="0"/>
      <dgm:spPr/>
    </dgm:pt>
    <dgm:pt modelId="{24E56C06-803A-A44A-B826-21E235CBA7CC}" type="pres">
      <dgm:prSet presAssocID="{F6593679-DA7B-48F6-BDE4-73FC6ABB639C}" presName="tx1" presStyleLbl="revTx" presStyleIdx="5" presStyleCnt="9"/>
      <dgm:spPr/>
    </dgm:pt>
    <dgm:pt modelId="{9C8A5BD1-0AF1-3D49-B576-141F567B85AD}" type="pres">
      <dgm:prSet presAssocID="{F6593679-DA7B-48F6-BDE4-73FC6ABB639C}" presName="vert1" presStyleCnt="0"/>
      <dgm:spPr/>
    </dgm:pt>
    <dgm:pt modelId="{53A9C61E-751D-8047-91B1-651CBCCDDFC6}" type="pres">
      <dgm:prSet presAssocID="{733CFF4F-D3D7-47D3-A7C7-054B1A637B20}" presName="thickLine" presStyleLbl="alignNode1" presStyleIdx="6" presStyleCnt="9"/>
      <dgm:spPr/>
    </dgm:pt>
    <dgm:pt modelId="{DD6B273D-73D3-844C-8A00-2CD1DED41F66}" type="pres">
      <dgm:prSet presAssocID="{733CFF4F-D3D7-47D3-A7C7-054B1A637B20}" presName="horz1" presStyleCnt="0"/>
      <dgm:spPr/>
    </dgm:pt>
    <dgm:pt modelId="{221CE260-1BD5-7446-8285-7287714C054F}" type="pres">
      <dgm:prSet presAssocID="{733CFF4F-D3D7-47D3-A7C7-054B1A637B20}" presName="tx1" presStyleLbl="revTx" presStyleIdx="6" presStyleCnt="9"/>
      <dgm:spPr/>
    </dgm:pt>
    <dgm:pt modelId="{5E01BDAC-D147-CA47-886D-96775A3D039E}" type="pres">
      <dgm:prSet presAssocID="{733CFF4F-D3D7-47D3-A7C7-054B1A637B20}" presName="vert1" presStyleCnt="0"/>
      <dgm:spPr/>
    </dgm:pt>
    <dgm:pt modelId="{84FC96E6-5D8D-B440-BC25-74629570E28E}" type="pres">
      <dgm:prSet presAssocID="{EC000E90-D88F-4810-9022-D38963FDCB37}" presName="thickLine" presStyleLbl="alignNode1" presStyleIdx="7" presStyleCnt="9"/>
      <dgm:spPr/>
    </dgm:pt>
    <dgm:pt modelId="{25A8D76F-87F9-1E47-A540-1402AB24FFE8}" type="pres">
      <dgm:prSet presAssocID="{EC000E90-D88F-4810-9022-D38963FDCB37}" presName="horz1" presStyleCnt="0"/>
      <dgm:spPr/>
    </dgm:pt>
    <dgm:pt modelId="{6BBDA148-9269-5942-BB04-0EA648541B1F}" type="pres">
      <dgm:prSet presAssocID="{EC000E90-D88F-4810-9022-D38963FDCB37}" presName="tx1" presStyleLbl="revTx" presStyleIdx="7" presStyleCnt="9"/>
      <dgm:spPr/>
    </dgm:pt>
    <dgm:pt modelId="{BDFBA70A-C31D-A344-A237-DD0817012FD5}" type="pres">
      <dgm:prSet presAssocID="{EC000E90-D88F-4810-9022-D38963FDCB37}" presName="vert1" presStyleCnt="0"/>
      <dgm:spPr/>
    </dgm:pt>
    <dgm:pt modelId="{50759ADB-77BA-CE4E-9BC3-A0BBB076F749}" type="pres">
      <dgm:prSet presAssocID="{ABAD347B-CC51-41A1-9D95-AA6AA614CA48}" presName="thickLine" presStyleLbl="alignNode1" presStyleIdx="8" presStyleCnt="9"/>
      <dgm:spPr/>
    </dgm:pt>
    <dgm:pt modelId="{6ABBD47C-ECF4-4F4E-836C-24115084A7B7}" type="pres">
      <dgm:prSet presAssocID="{ABAD347B-CC51-41A1-9D95-AA6AA614CA48}" presName="horz1" presStyleCnt="0"/>
      <dgm:spPr/>
    </dgm:pt>
    <dgm:pt modelId="{1EF1F95F-AA5E-D443-B574-D5F5C83E16D3}" type="pres">
      <dgm:prSet presAssocID="{ABAD347B-CC51-41A1-9D95-AA6AA614CA48}" presName="tx1" presStyleLbl="revTx" presStyleIdx="8" presStyleCnt="9"/>
      <dgm:spPr/>
    </dgm:pt>
    <dgm:pt modelId="{3AA79F9B-9AF0-3143-B922-F83396B9E40C}" type="pres">
      <dgm:prSet presAssocID="{ABAD347B-CC51-41A1-9D95-AA6AA614CA48}" presName="vert1" presStyleCnt="0"/>
      <dgm:spPr/>
    </dgm:pt>
  </dgm:ptLst>
  <dgm:cxnLst>
    <dgm:cxn modelId="{7065E320-E73F-493D-ACAB-9FCAD1E6C862}" srcId="{8B251ADA-A711-4EAF-99B1-1CDD5399CD0D}" destId="{F6593679-DA7B-48F6-BDE4-73FC6ABB639C}" srcOrd="5" destOrd="0" parTransId="{29304348-5173-4959-8955-DE927C42DDFE}" sibTransId="{1AEC312E-65DF-47A1-92FB-E87E21B9353D}"/>
    <dgm:cxn modelId="{4926CF27-684D-7B41-AE13-0E08D94A33CD}" type="presOf" srcId="{8B251ADA-A711-4EAF-99B1-1CDD5399CD0D}" destId="{98866288-E580-1A44-AFF0-C97291238498}" srcOrd="0" destOrd="0" presId="urn:microsoft.com/office/officeart/2008/layout/LinedList"/>
    <dgm:cxn modelId="{3E03152B-D6D9-473C-B02E-8B272428DA8C}" srcId="{8B251ADA-A711-4EAF-99B1-1CDD5399CD0D}" destId="{5B21E960-1486-41ED-AF7E-769725E92D76}" srcOrd="0" destOrd="0" parTransId="{D920403D-343B-4A3B-8249-99BBAEE6C7AA}" sibTransId="{A51EE2E4-9CCB-43AB-BB05-70F816B83DFD}"/>
    <dgm:cxn modelId="{4D6CF83F-A9FC-4B10-BF76-FC0CAA9232DA}" srcId="{8B251ADA-A711-4EAF-99B1-1CDD5399CD0D}" destId="{F6416E37-4547-4CD4-84CE-4A774C134360}" srcOrd="3" destOrd="0" parTransId="{32DF8D55-894D-4839-AD61-90C6ACF38BA8}" sibTransId="{B73CDE95-A46D-4CBE-A505-13AA4222B70B}"/>
    <dgm:cxn modelId="{93059777-F5F9-C846-8813-32F6FDD176D7}" type="presOf" srcId="{96745889-ABE7-4EB5-B287-BD1EF75C07D6}" destId="{2D6C4934-C9BB-D740-A57D-CB4223992A60}" srcOrd="0" destOrd="0" presId="urn:microsoft.com/office/officeart/2008/layout/LinedList"/>
    <dgm:cxn modelId="{8C603691-8EF6-1146-B32D-3AAF992EE86C}" type="presOf" srcId="{EC000E90-D88F-4810-9022-D38963FDCB37}" destId="{6BBDA148-9269-5942-BB04-0EA648541B1F}" srcOrd="0" destOrd="0" presId="urn:microsoft.com/office/officeart/2008/layout/LinedList"/>
    <dgm:cxn modelId="{1B2D209B-166E-402C-B53B-A4F6A1BB8127}" srcId="{8B251ADA-A711-4EAF-99B1-1CDD5399CD0D}" destId="{FFCA4A4A-7932-407D-9DB8-62F68DB8D462}" srcOrd="2" destOrd="0" parTransId="{056DCB4B-07B2-43BD-9E03-A0156B667DCB}" sibTransId="{C23DD79B-8AAB-4F9B-B873-752A434B7FB9}"/>
    <dgm:cxn modelId="{486617A0-CA86-481B-BABF-94DA8FC5E3A0}" srcId="{8B251ADA-A711-4EAF-99B1-1CDD5399CD0D}" destId="{96745889-ABE7-4EB5-B287-BD1EF75C07D6}" srcOrd="4" destOrd="0" parTransId="{DA24772F-0BD4-46EF-BE3E-1D1588883623}" sibTransId="{3702ECB7-23A4-477E-B36F-6589BECC83DC}"/>
    <dgm:cxn modelId="{AAE2CEA5-D78C-426C-9500-0502F3AE8576}" srcId="{8B251ADA-A711-4EAF-99B1-1CDD5399CD0D}" destId="{733CFF4F-D3D7-47D3-A7C7-054B1A637B20}" srcOrd="6" destOrd="0" parTransId="{45C1E4B0-6059-4578-BBF4-FD645958B12C}" sibTransId="{86E6EDAC-32F7-4D84-8C9D-480BCCA60424}"/>
    <dgm:cxn modelId="{AB0223BE-3FCE-4C10-B2EE-90640A7AF443}" srcId="{8B251ADA-A711-4EAF-99B1-1CDD5399CD0D}" destId="{ABAD347B-CC51-41A1-9D95-AA6AA614CA48}" srcOrd="8" destOrd="0" parTransId="{7AE40FCD-A5D1-4565-BF41-DC8A8A544242}" sibTransId="{7CDDD040-2ACE-4345-B558-A486F962635D}"/>
    <dgm:cxn modelId="{19717CC8-FB12-D543-9BB9-343FBB3E0C12}" type="presOf" srcId="{F6416E37-4547-4CD4-84CE-4A774C134360}" destId="{DC81EF1F-4E4F-B94F-8AC1-2C88A24A5D4A}" srcOrd="0" destOrd="0" presId="urn:microsoft.com/office/officeart/2008/layout/LinedList"/>
    <dgm:cxn modelId="{E1BB1ECB-F823-024E-88C0-085ABADCB0FC}" type="presOf" srcId="{ABAD347B-CC51-41A1-9D95-AA6AA614CA48}" destId="{1EF1F95F-AA5E-D443-B574-D5F5C83E16D3}" srcOrd="0" destOrd="0" presId="urn:microsoft.com/office/officeart/2008/layout/LinedList"/>
    <dgm:cxn modelId="{C75DBECC-9110-A34A-A77D-A4FBE7A0098F}" type="presOf" srcId="{7793D78D-113F-421F-9EA5-12C2CE199A12}" destId="{968A450F-B85C-E448-91DC-A238607A2FDC}" srcOrd="0" destOrd="0" presId="urn:microsoft.com/office/officeart/2008/layout/LinedList"/>
    <dgm:cxn modelId="{E6330CD4-75DC-4BE4-BFF7-F9A90B60547A}" srcId="{8B251ADA-A711-4EAF-99B1-1CDD5399CD0D}" destId="{7793D78D-113F-421F-9EA5-12C2CE199A12}" srcOrd="1" destOrd="0" parTransId="{B8AD67CE-1922-40D7-9A41-47CB0F1DCDED}" sibTransId="{8C481E1E-CA0B-4E75-B87E-8C3035312D70}"/>
    <dgm:cxn modelId="{448456E0-1AEB-FB47-84D1-5D6038434FC6}" type="presOf" srcId="{FFCA4A4A-7932-407D-9DB8-62F68DB8D462}" destId="{39F50731-547D-9747-A160-DC02B4C8B30A}" srcOrd="0" destOrd="0" presId="urn:microsoft.com/office/officeart/2008/layout/LinedList"/>
    <dgm:cxn modelId="{55ED93EB-1E2D-4D48-B8AD-A065989B2C4A}" srcId="{8B251ADA-A711-4EAF-99B1-1CDD5399CD0D}" destId="{EC000E90-D88F-4810-9022-D38963FDCB37}" srcOrd="7" destOrd="0" parTransId="{CFDF3D17-8387-4D8C-A85E-77FEF259E491}" sibTransId="{6A85F117-25C2-4541-BD81-A3BF42ACD26C}"/>
    <dgm:cxn modelId="{995831EC-6BBE-0F41-9049-F0427CFE86D3}" type="presOf" srcId="{5B21E960-1486-41ED-AF7E-769725E92D76}" destId="{6CE59B51-25DC-AB4F-A103-567D040B1859}" srcOrd="0" destOrd="0" presId="urn:microsoft.com/office/officeart/2008/layout/LinedList"/>
    <dgm:cxn modelId="{3F5E4AED-F231-BD41-96F7-C7579BA0DCA5}" type="presOf" srcId="{733CFF4F-D3D7-47D3-A7C7-054B1A637B20}" destId="{221CE260-1BD5-7446-8285-7287714C054F}" srcOrd="0" destOrd="0" presId="urn:microsoft.com/office/officeart/2008/layout/LinedList"/>
    <dgm:cxn modelId="{11FAD5FC-E19F-9B48-A0E8-7E776F9FC66B}" type="presOf" srcId="{F6593679-DA7B-48F6-BDE4-73FC6ABB639C}" destId="{24E56C06-803A-A44A-B826-21E235CBA7CC}" srcOrd="0" destOrd="0" presId="urn:microsoft.com/office/officeart/2008/layout/LinedList"/>
    <dgm:cxn modelId="{9E65BA8D-185C-624A-9C50-CCD2486E2DDE}" type="presParOf" srcId="{98866288-E580-1A44-AFF0-C97291238498}" destId="{03DA6B01-A48B-1C4C-87F4-D60EE91EBFD8}" srcOrd="0" destOrd="0" presId="urn:microsoft.com/office/officeart/2008/layout/LinedList"/>
    <dgm:cxn modelId="{89BBA6C2-D291-4840-AA77-66D1711DA2A1}" type="presParOf" srcId="{98866288-E580-1A44-AFF0-C97291238498}" destId="{91CF7D11-5D95-2A42-85D7-82DD37390FDC}" srcOrd="1" destOrd="0" presId="urn:microsoft.com/office/officeart/2008/layout/LinedList"/>
    <dgm:cxn modelId="{943B8683-A60B-604B-916C-981841A99E94}" type="presParOf" srcId="{91CF7D11-5D95-2A42-85D7-82DD37390FDC}" destId="{6CE59B51-25DC-AB4F-A103-567D040B1859}" srcOrd="0" destOrd="0" presId="urn:microsoft.com/office/officeart/2008/layout/LinedList"/>
    <dgm:cxn modelId="{152D94D7-31F4-6647-85ED-4A03CEF12917}" type="presParOf" srcId="{91CF7D11-5D95-2A42-85D7-82DD37390FDC}" destId="{1133654F-4B08-6E45-A65A-752B4472FF45}" srcOrd="1" destOrd="0" presId="urn:microsoft.com/office/officeart/2008/layout/LinedList"/>
    <dgm:cxn modelId="{054E0B04-E0EB-3B42-A56B-556E8C4F5D7C}" type="presParOf" srcId="{98866288-E580-1A44-AFF0-C97291238498}" destId="{11FF8F64-1FE4-6C45-98A1-6063AEF86A8D}" srcOrd="2" destOrd="0" presId="urn:microsoft.com/office/officeart/2008/layout/LinedList"/>
    <dgm:cxn modelId="{64DF55D5-D839-CF48-B0A2-78879F687F1C}" type="presParOf" srcId="{98866288-E580-1A44-AFF0-C97291238498}" destId="{A95BD5A5-180C-F243-886B-278E4E0B9122}" srcOrd="3" destOrd="0" presId="urn:microsoft.com/office/officeart/2008/layout/LinedList"/>
    <dgm:cxn modelId="{0536E578-43E6-6B4C-B1DC-E9CE90244441}" type="presParOf" srcId="{A95BD5A5-180C-F243-886B-278E4E0B9122}" destId="{968A450F-B85C-E448-91DC-A238607A2FDC}" srcOrd="0" destOrd="0" presId="urn:microsoft.com/office/officeart/2008/layout/LinedList"/>
    <dgm:cxn modelId="{E7B42B7D-58EF-E84B-A2F6-B1FFE5A21BA0}" type="presParOf" srcId="{A95BD5A5-180C-F243-886B-278E4E0B9122}" destId="{D6A56A96-E2DF-5C46-91E2-B2AD4C3E4262}" srcOrd="1" destOrd="0" presId="urn:microsoft.com/office/officeart/2008/layout/LinedList"/>
    <dgm:cxn modelId="{9029FD3E-4C29-8047-8A27-5B354225BC85}" type="presParOf" srcId="{98866288-E580-1A44-AFF0-C97291238498}" destId="{401D7FE3-DE16-5042-B1D4-8A8F00C4EE33}" srcOrd="4" destOrd="0" presId="urn:microsoft.com/office/officeart/2008/layout/LinedList"/>
    <dgm:cxn modelId="{18672C0C-EBF4-CD4A-8BB1-A5A6802F0B62}" type="presParOf" srcId="{98866288-E580-1A44-AFF0-C97291238498}" destId="{442AF57D-7717-AD41-A56C-DD9C77A48BDB}" srcOrd="5" destOrd="0" presId="urn:microsoft.com/office/officeart/2008/layout/LinedList"/>
    <dgm:cxn modelId="{EFDD07C2-17EB-764E-B1F0-CA3C207E5B80}" type="presParOf" srcId="{442AF57D-7717-AD41-A56C-DD9C77A48BDB}" destId="{39F50731-547D-9747-A160-DC02B4C8B30A}" srcOrd="0" destOrd="0" presId="urn:microsoft.com/office/officeart/2008/layout/LinedList"/>
    <dgm:cxn modelId="{6A610CC0-573F-5848-A97F-3B979D0E13C2}" type="presParOf" srcId="{442AF57D-7717-AD41-A56C-DD9C77A48BDB}" destId="{A02A133B-7ED9-8146-9B35-0B704232EF34}" srcOrd="1" destOrd="0" presId="urn:microsoft.com/office/officeart/2008/layout/LinedList"/>
    <dgm:cxn modelId="{76D6E215-5542-A840-B208-BC812BB2FCED}" type="presParOf" srcId="{98866288-E580-1A44-AFF0-C97291238498}" destId="{92A717D0-A005-204E-A482-F299E8D4CBE5}" srcOrd="6" destOrd="0" presId="urn:microsoft.com/office/officeart/2008/layout/LinedList"/>
    <dgm:cxn modelId="{D06F7E8C-41E2-1948-9E17-107E7C6E050A}" type="presParOf" srcId="{98866288-E580-1A44-AFF0-C97291238498}" destId="{15E59D41-79BA-F741-8400-10A1CD0237C0}" srcOrd="7" destOrd="0" presId="urn:microsoft.com/office/officeart/2008/layout/LinedList"/>
    <dgm:cxn modelId="{DEB1D6F2-F1BC-A845-80DF-18C6AF87E223}" type="presParOf" srcId="{15E59D41-79BA-F741-8400-10A1CD0237C0}" destId="{DC81EF1F-4E4F-B94F-8AC1-2C88A24A5D4A}" srcOrd="0" destOrd="0" presId="urn:microsoft.com/office/officeart/2008/layout/LinedList"/>
    <dgm:cxn modelId="{4E3D3827-A242-804E-B727-2A52E6E682CA}" type="presParOf" srcId="{15E59D41-79BA-F741-8400-10A1CD0237C0}" destId="{0C69F165-EBC5-8A40-8628-F3A7C96CF59E}" srcOrd="1" destOrd="0" presId="urn:microsoft.com/office/officeart/2008/layout/LinedList"/>
    <dgm:cxn modelId="{0D212117-52ED-C94C-BF91-8FAA0A47B8B3}" type="presParOf" srcId="{98866288-E580-1A44-AFF0-C97291238498}" destId="{A4A375F5-E81E-F648-8E2A-3D67971BE749}" srcOrd="8" destOrd="0" presId="urn:microsoft.com/office/officeart/2008/layout/LinedList"/>
    <dgm:cxn modelId="{01AD7E15-12E0-DF4C-BA46-ED5AFABC34C9}" type="presParOf" srcId="{98866288-E580-1A44-AFF0-C97291238498}" destId="{F65AED54-6433-BE48-AB77-95527C8E4EA2}" srcOrd="9" destOrd="0" presId="urn:microsoft.com/office/officeart/2008/layout/LinedList"/>
    <dgm:cxn modelId="{F02C6D94-5971-C147-98BB-5F707B0DEF39}" type="presParOf" srcId="{F65AED54-6433-BE48-AB77-95527C8E4EA2}" destId="{2D6C4934-C9BB-D740-A57D-CB4223992A60}" srcOrd="0" destOrd="0" presId="urn:microsoft.com/office/officeart/2008/layout/LinedList"/>
    <dgm:cxn modelId="{5EA3F52B-CF3C-4542-8B56-1AB56048326D}" type="presParOf" srcId="{F65AED54-6433-BE48-AB77-95527C8E4EA2}" destId="{789FF279-3E39-B347-91E6-733FB3D9AFB8}" srcOrd="1" destOrd="0" presId="urn:microsoft.com/office/officeart/2008/layout/LinedList"/>
    <dgm:cxn modelId="{4BC2FD66-AF5F-9743-9B1D-E19921B61294}" type="presParOf" srcId="{98866288-E580-1A44-AFF0-C97291238498}" destId="{A9CC5740-3489-3648-A0AC-8888A629D821}" srcOrd="10" destOrd="0" presId="urn:microsoft.com/office/officeart/2008/layout/LinedList"/>
    <dgm:cxn modelId="{096892F7-03C6-3341-A2DB-A822C4EFAE37}" type="presParOf" srcId="{98866288-E580-1A44-AFF0-C97291238498}" destId="{BA9B48FD-2D98-1E4D-A686-A04C14B0E80D}" srcOrd="11" destOrd="0" presId="urn:microsoft.com/office/officeart/2008/layout/LinedList"/>
    <dgm:cxn modelId="{B4CCD8CC-2C3F-0D45-A1B9-9356D729C396}" type="presParOf" srcId="{BA9B48FD-2D98-1E4D-A686-A04C14B0E80D}" destId="{24E56C06-803A-A44A-B826-21E235CBA7CC}" srcOrd="0" destOrd="0" presId="urn:microsoft.com/office/officeart/2008/layout/LinedList"/>
    <dgm:cxn modelId="{5A5E3DB5-598F-1445-9FDC-939314D7E0D2}" type="presParOf" srcId="{BA9B48FD-2D98-1E4D-A686-A04C14B0E80D}" destId="{9C8A5BD1-0AF1-3D49-B576-141F567B85AD}" srcOrd="1" destOrd="0" presId="urn:microsoft.com/office/officeart/2008/layout/LinedList"/>
    <dgm:cxn modelId="{8C275C58-27CE-7B44-B890-C13831FF18E4}" type="presParOf" srcId="{98866288-E580-1A44-AFF0-C97291238498}" destId="{53A9C61E-751D-8047-91B1-651CBCCDDFC6}" srcOrd="12" destOrd="0" presId="urn:microsoft.com/office/officeart/2008/layout/LinedList"/>
    <dgm:cxn modelId="{0C9907DF-7594-2940-98DB-BC583D00AFD3}" type="presParOf" srcId="{98866288-E580-1A44-AFF0-C97291238498}" destId="{DD6B273D-73D3-844C-8A00-2CD1DED41F66}" srcOrd="13" destOrd="0" presId="urn:microsoft.com/office/officeart/2008/layout/LinedList"/>
    <dgm:cxn modelId="{F9A6549F-A4A7-2142-8D79-61CCF5F07022}" type="presParOf" srcId="{DD6B273D-73D3-844C-8A00-2CD1DED41F66}" destId="{221CE260-1BD5-7446-8285-7287714C054F}" srcOrd="0" destOrd="0" presId="urn:microsoft.com/office/officeart/2008/layout/LinedList"/>
    <dgm:cxn modelId="{77CFD04B-DD49-5941-9911-A31DE579A926}" type="presParOf" srcId="{DD6B273D-73D3-844C-8A00-2CD1DED41F66}" destId="{5E01BDAC-D147-CA47-886D-96775A3D039E}" srcOrd="1" destOrd="0" presId="urn:microsoft.com/office/officeart/2008/layout/LinedList"/>
    <dgm:cxn modelId="{470A0372-2C6E-A647-B26D-083C704F7E02}" type="presParOf" srcId="{98866288-E580-1A44-AFF0-C97291238498}" destId="{84FC96E6-5D8D-B440-BC25-74629570E28E}" srcOrd="14" destOrd="0" presId="urn:microsoft.com/office/officeart/2008/layout/LinedList"/>
    <dgm:cxn modelId="{7A8A897A-9E97-054F-8D30-C69ADEA3346B}" type="presParOf" srcId="{98866288-E580-1A44-AFF0-C97291238498}" destId="{25A8D76F-87F9-1E47-A540-1402AB24FFE8}" srcOrd="15" destOrd="0" presId="urn:microsoft.com/office/officeart/2008/layout/LinedList"/>
    <dgm:cxn modelId="{7AAF7A36-10C5-874E-85DE-72646A6E0083}" type="presParOf" srcId="{25A8D76F-87F9-1E47-A540-1402AB24FFE8}" destId="{6BBDA148-9269-5942-BB04-0EA648541B1F}" srcOrd="0" destOrd="0" presId="urn:microsoft.com/office/officeart/2008/layout/LinedList"/>
    <dgm:cxn modelId="{6FED8DB2-692C-4246-BD21-7EC791517C08}" type="presParOf" srcId="{25A8D76F-87F9-1E47-A540-1402AB24FFE8}" destId="{BDFBA70A-C31D-A344-A237-DD0817012FD5}" srcOrd="1" destOrd="0" presId="urn:microsoft.com/office/officeart/2008/layout/LinedList"/>
    <dgm:cxn modelId="{037C1F42-1951-364F-A3B9-55CBEDD41AA9}" type="presParOf" srcId="{98866288-E580-1A44-AFF0-C97291238498}" destId="{50759ADB-77BA-CE4E-9BC3-A0BBB076F749}" srcOrd="16" destOrd="0" presId="urn:microsoft.com/office/officeart/2008/layout/LinedList"/>
    <dgm:cxn modelId="{45657138-892D-0A4D-B175-E6C4EE5B405F}" type="presParOf" srcId="{98866288-E580-1A44-AFF0-C97291238498}" destId="{6ABBD47C-ECF4-4F4E-836C-24115084A7B7}" srcOrd="17" destOrd="0" presId="urn:microsoft.com/office/officeart/2008/layout/LinedList"/>
    <dgm:cxn modelId="{04D92125-DF75-3640-A262-7A9B7C066DC5}" type="presParOf" srcId="{6ABBD47C-ECF4-4F4E-836C-24115084A7B7}" destId="{1EF1F95F-AA5E-D443-B574-D5F5C83E16D3}" srcOrd="0" destOrd="0" presId="urn:microsoft.com/office/officeart/2008/layout/LinedList"/>
    <dgm:cxn modelId="{293E8F62-4878-2440-81CB-337AE3F51083}" type="presParOf" srcId="{6ABBD47C-ECF4-4F4E-836C-24115084A7B7}" destId="{3AA79F9B-9AF0-3143-B922-F83396B9E40C}" srcOrd="1" destOrd="0" presId="urn:microsoft.com/office/officeart/2008/layout/Lin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A91CBF44-48DC-4F9D-8CD8-AE8A01BF0EE5}" type="doc">
      <dgm:prSet loTypeId="urn:microsoft.com/office/officeart/2008/layout/LinedList" loCatId="list" qsTypeId="urn:microsoft.com/office/officeart/2005/8/quickstyle/simple4" qsCatId="simple" csTypeId="urn:microsoft.com/office/officeart/2005/8/colors/accent1_2" csCatId="accent1"/>
      <dgm:spPr/>
      <dgm:t>
        <a:bodyPr/>
        <a:lstStyle/>
        <a:p>
          <a:endParaRPr lang="en-US"/>
        </a:p>
      </dgm:t>
    </dgm:pt>
    <dgm:pt modelId="{AA2C3069-5954-445F-8DD3-EF3AFD766A7F}">
      <dgm:prSet/>
      <dgm:spPr/>
      <dgm:t>
        <a:bodyPr/>
        <a:lstStyle/>
        <a:p>
          <a:r>
            <a:rPr lang="en-US"/>
            <a:t>11 feel the need to be social justice warriors in and out of the classroom</a:t>
          </a:r>
        </a:p>
      </dgm:t>
    </dgm:pt>
    <dgm:pt modelId="{29B3F6E1-AC0E-48D0-8DF8-60D7322601A9}" type="parTrans" cxnId="{6E1BCFF4-0D9A-469D-9172-275F5A7DB47B}">
      <dgm:prSet/>
      <dgm:spPr/>
      <dgm:t>
        <a:bodyPr/>
        <a:lstStyle/>
        <a:p>
          <a:endParaRPr lang="en-US"/>
        </a:p>
      </dgm:t>
    </dgm:pt>
    <dgm:pt modelId="{9355883A-2873-4988-8A27-D9BABA3C2A48}" type="sibTrans" cxnId="{6E1BCFF4-0D9A-469D-9172-275F5A7DB47B}">
      <dgm:prSet/>
      <dgm:spPr/>
      <dgm:t>
        <a:bodyPr/>
        <a:lstStyle/>
        <a:p>
          <a:endParaRPr lang="en-US"/>
        </a:p>
      </dgm:t>
    </dgm:pt>
    <dgm:pt modelId="{867F3388-0FAB-4E55-A062-188B6AC3CC32}">
      <dgm:prSet/>
      <dgm:spPr/>
      <dgm:t>
        <a:bodyPr/>
        <a:lstStyle/>
        <a:p>
          <a:r>
            <a:rPr lang="en-US"/>
            <a:t>&lt;5 believe that the real change can and should happen in FYT</a:t>
          </a:r>
        </a:p>
      </dgm:t>
    </dgm:pt>
    <dgm:pt modelId="{474D22E4-7766-42AA-A67D-68E921F2B785}" type="parTrans" cxnId="{426C7A3F-4CAA-46AB-9397-F8DF2252EE7B}">
      <dgm:prSet/>
      <dgm:spPr/>
      <dgm:t>
        <a:bodyPr/>
        <a:lstStyle/>
        <a:p>
          <a:endParaRPr lang="en-US"/>
        </a:p>
      </dgm:t>
    </dgm:pt>
    <dgm:pt modelId="{A31C6581-D992-47D2-956D-8305881E8152}" type="sibTrans" cxnId="{426C7A3F-4CAA-46AB-9397-F8DF2252EE7B}">
      <dgm:prSet/>
      <dgm:spPr/>
      <dgm:t>
        <a:bodyPr/>
        <a:lstStyle/>
        <a:p>
          <a:endParaRPr lang="en-US"/>
        </a:p>
      </dgm:t>
    </dgm:pt>
    <dgm:pt modelId="{4611F0EF-5A85-4B62-A682-500CD400EDEA}">
      <dgm:prSet/>
      <dgm:spPr/>
      <dgm:t>
        <a:bodyPr/>
        <a:lstStyle/>
        <a:p>
          <a:r>
            <a:rPr lang="en-US"/>
            <a:t>&lt;5 believe that there needs to be diversity training among athletes </a:t>
          </a:r>
        </a:p>
      </dgm:t>
    </dgm:pt>
    <dgm:pt modelId="{CE6A8D34-A6B3-4DB0-8199-6A91A794E62C}" type="parTrans" cxnId="{84DF41FD-BD4B-4BB9-8678-34AAF2677A81}">
      <dgm:prSet/>
      <dgm:spPr/>
      <dgm:t>
        <a:bodyPr/>
        <a:lstStyle/>
        <a:p>
          <a:endParaRPr lang="en-US"/>
        </a:p>
      </dgm:t>
    </dgm:pt>
    <dgm:pt modelId="{09E3C2EC-502A-4B3C-96C1-15A8DC98B79F}" type="sibTrans" cxnId="{84DF41FD-BD4B-4BB9-8678-34AAF2677A81}">
      <dgm:prSet/>
      <dgm:spPr/>
      <dgm:t>
        <a:bodyPr/>
        <a:lstStyle/>
        <a:p>
          <a:endParaRPr lang="en-US"/>
        </a:p>
      </dgm:t>
    </dgm:pt>
    <dgm:pt modelId="{5CA27C29-6686-4E63-9889-B7822DACC35D}">
      <dgm:prSet/>
      <dgm:spPr/>
      <dgm:t>
        <a:bodyPr/>
        <a:lstStyle/>
        <a:p>
          <a:r>
            <a:rPr lang="en-US"/>
            <a:t>&lt;5 believe that there needs to be more training for all student leaders </a:t>
          </a:r>
        </a:p>
      </dgm:t>
    </dgm:pt>
    <dgm:pt modelId="{11A13C34-D6B3-4066-BA25-EC350D65CF9B}" type="parTrans" cxnId="{5BC0AE95-8F5B-405B-84CE-86F270C3A49A}">
      <dgm:prSet/>
      <dgm:spPr/>
      <dgm:t>
        <a:bodyPr/>
        <a:lstStyle/>
        <a:p>
          <a:endParaRPr lang="en-US"/>
        </a:p>
      </dgm:t>
    </dgm:pt>
    <dgm:pt modelId="{3E60B8D3-61D9-4813-A582-442EDC136910}" type="sibTrans" cxnId="{5BC0AE95-8F5B-405B-84CE-86F270C3A49A}">
      <dgm:prSet/>
      <dgm:spPr/>
      <dgm:t>
        <a:bodyPr/>
        <a:lstStyle/>
        <a:p>
          <a:endParaRPr lang="en-US"/>
        </a:p>
      </dgm:t>
    </dgm:pt>
    <dgm:pt modelId="{28FBE94D-7BF6-40A6-A48F-69437BECD236}">
      <dgm:prSet/>
      <dgm:spPr/>
      <dgm:t>
        <a:bodyPr/>
        <a:lstStyle/>
        <a:p>
          <a:r>
            <a:rPr lang="en-US"/>
            <a:t>&lt;5 believe that SGA is closed off to the community </a:t>
          </a:r>
        </a:p>
      </dgm:t>
    </dgm:pt>
    <dgm:pt modelId="{E4B7FBCF-8BC5-49D8-ACDA-34285AB980F5}" type="parTrans" cxnId="{ACB4F103-C2CB-4704-88D3-81067E734FD2}">
      <dgm:prSet/>
      <dgm:spPr/>
      <dgm:t>
        <a:bodyPr/>
        <a:lstStyle/>
        <a:p>
          <a:endParaRPr lang="en-US"/>
        </a:p>
      </dgm:t>
    </dgm:pt>
    <dgm:pt modelId="{22ACEBA4-67CE-4B86-B608-D5BE243515F6}" type="sibTrans" cxnId="{ACB4F103-C2CB-4704-88D3-81067E734FD2}">
      <dgm:prSet/>
      <dgm:spPr/>
      <dgm:t>
        <a:bodyPr/>
        <a:lstStyle/>
        <a:p>
          <a:endParaRPr lang="en-US"/>
        </a:p>
      </dgm:t>
    </dgm:pt>
    <dgm:pt modelId="{F4815AA1-A1E8-854F-8895-7F7292066EC7}" type="pres">
      <dgm:prSet presAssocID="{A91CBF44-48DC-4F9D-8CD8-AE8A01BF0EE5}" presName="vert0" presStyleCnt="0">
        <dgm:presLayoutVars>
          <dgm:dir/>
          <dgm:animOne val="branch"/>
          <dgm:animLvl val="lvl"/>
        </dgm:presLayoutVars>
      </dgm:prSet>
      <dgm:spPr/>
    </dgm:pt>
    <dgm:pt modelId="{F5F89D2B-239D-8F4A-B8E7-D55089020E2D}" type="pres">
      <dgm:prSet presAssocID="{AA2C3069-5954-445F-8DD3-EF3AFD766A7F}" presName="thickLine" presStyleLbl="alignNode1" presStyleIdx="0" presStyleCnt="5"/>
      <dgm:spPr/>
    </dgm:pt>
    <dgm:pt modelId="{DD7400C7-9CEA-4F42-93D8-0FF5C14DDCF1}" type="pres">
      <dgm:prSet presAssocID="{AA2C3069-5954-445F-8DD3-EF3AFD766A7F}" presName="horz1" presStyleCnt="0"/>
      <dgm:spPr/>
    </dgm:pt>
    <dgm:pt modelId="{3C181E6A-0040-0948-A077-7FE95E7130C5}" type="pres">
      <dgm:prSet presAssocID="{AA2C3069-5954-445F-8DD3-EF3AFD766A7F}" presName="tx1" presStyleLbl="revTx" presStyleIdx="0" presStyleCnt="5"/>
      <dgm:spPr/>
    </dgm:pt>
    <dgm:pt modelId="{EB8556C2-DFFA-2246-833F-1C4726457012}" type="pres">
      <dgm:prSet presAssocID="{AA2C3069-5954-445F-8DD3-EF3AFD766A7F}" presName="vert1" presStyleCnt="0"/>
      <dgm:spPr/>
    </dgm:pt>
    <dgm:pt modelId="{F65D141D-8A6B-B244-8870-D962DE0D1D2A}" type="pres">
      <dgm:prSet presAssocID="{867F3388-0FAB-4E55-A062-188B6AC3CC32}" presName="thickLine" presStyleLbl="alignNode1" presStyleIdx="1" presStyleCnt="5"/>
      <dgm:spPr/>
    </dgm:pt>
    <dgm:pt modelId="{AB4E89E3-0B57-0441-ABA1-981556DE501E}" type="pres">
      <dgm:prSet presAssocID="{867F3388-0FAB-4E55-A062-188B6AC3CC32}" presName="horz1" presStyleCnt="0"/>
      <dgm:spPr/>
    </dgm:pt>
    <dgm:pt modelId="{3C2757A5-C10D-CC40-9B7A-40EE9328F0E2}" type="pres">
      <dgm:prSet presAssocID="{867F3388-0FAB-4E55-A062-188B6AC3CC32}" presName="tx1" presStyleLbl="revTx" presStyleIdx="1" presStyleCnt="5"/>
      <dgm:spPr/>
    </dgm:pt>
    <dgm:pt modelId="{BE299697-2EAC-9948-B5B2-18B2B21F15F4}" type="pres">
      <dgm:prSet presAssocID="{867F3388-0FAB-4E55-A062-188B6AC3CC32}" presName="vert1" presStyleCnt="0"/>
      <dgm:spPr/>
    </dgm:pt>
    <dgm:pt modelId="{29889024-5FB3-304D-8793-76487432FAAA}" type="pres">
      <dgm:prSet presAssocID="{4611F0EF-5A85-4B62-A682-500CD400EDEA}" presName="thickLine" presStyleLbl="alignNode1" presStyleIdx="2" presStyleCnt="5"/>
      <dgm:spPr/>
    </dgm:pt>
    <dgm:pt modelId="{9B269292-FCAD-7247-9E50-AEAC1275DD81}" type="pres">
      <dgm:prSet presAssocID="{4611F0EF-5A85-4B62-A682-500CD400EDEA}" presName="horz1" presStyleCnt="0"/>
      <dgm:spPr/>
    </dgm:pt>
    <dgm:pt modelId="{DB229A52-FBB4-D747-BAF0-37AEB745F983}" type="pres">
      <dgm:prSet presAssocID="{4611F0EF-5A85-4B62-A682-500CD400EDEA}" presName="tx1" presStyleLbl="revTx" presStyleIdx="2" presStyleCnt="5"/>
      <dgm:spPr/>
    </dgm:pt>
    <dgm:pt modelId="{AE5444E2-7FBF-5543-86D4-82EA6D082918}" type="pres">
      <dgm:prSet presAssocID="{4611F0EF-5A85-4B62-A682-500CD400EDEA}" presName="vert1" presStyleCnt="0"/>
      <dgm:spPr/>
    </dgm:pt>
    <dgm:pt modelId="{5079FF3E-F9E3-8748-96BE-9A9E72866653}" type="pres">
      <dgm:prSet presAssocID="{5CA27C29-6686-4E63-9889-B7822DACC35D}" presName="thickLine" presStyleLbl="alignNode1" presStyleIdx="3" presStyleCnt="5"/>
      <dgm:spPr/>
    </dgm:pt>
    <dgm:pt modelId="{850563B5-BBB0-F941-BA14-BB8F83F011B6}" type="pres">
      <dgm:prSet presAssocID="{5CA27C29-6686-4E63-9889-B7822DACC35D}" presName="horz1" presStyleCnt="0"/>
      <dgm:spPr/>
    </dgm:pt>
    <dgm:pt modelId="{679BD7EE-1555-DA44-966C-B3F46D1AED1C}" type="pres">
      <dgm:prSet presAssocID="{5CA27C29-6686-4E63-9889-B7822DACC35D}" presName="tx1" presStyleLbl="revTx" presStyleIdx="3" presStyleCnt="5"/>
      <dgm:spPr/>
    </dgm:pt>
    <dgm:pt modelId="{DAFC7B3A-372F-2144-9F2E-46575B7F9546}" type="pres">
      <dgm:prSet presAssocID="{5CA27C29-6686-4E63-9889-B7822DACC35D}" presName="vert1" presStyleCnt="0"/>
      <dgm:spPr/>
    </dgm:pt>
    <dgm:pt modelId="{A9DB1D04-5A8D-BD40-A33B-D5922521C4AE}" type="pres">
      <dgm:prSet presAssocID="{28FBE94D-7BF6-40A6-A48F-69437BECD236}" presName="thickLine" presStyleLbl="alignNode1" presStyleIdx="4" presStyleCnt="5"/>
      <dgm:spPr/>
    </dgm:pt>
    <dgm:pt modelId="{09272799-5794-C540-88FF-0CA00037B0AF}" type="pres">
      <dgm:prSet presAssocID="{28FBE94D-7BF6-40A6-A48F-69437BECD236}" presName="horz1" presStyleCnt="0"/>
      <dgm:spPr/>
    </dgm:pt>
    <dgm:pt modelId="{762C0EBF-EC94-AE49-961F-E4B0EA3D8F5A}" type="pres">
      <dgm:prSet presAssocID="{28FBE94D-7BF6-40A6-A48F-69437BECD236}" presName="tx1" presStyleLbl="revTx" presStyleIdx="4" presStyleCnt="5"/>
      <dgm:spPr/>
    </dgm:pt>
    <dgm:pt modelId="{3E927D2A-814D-7447-9191-49076DF2B79D}" type="pres">
      <dgm:prSet presAssocID="{28FBE94D-7BF6-40A6-A48F-69437BECD236}" presName="vert1" presStyleCnt="0"/>
      <dgm:spPr/>
    </dgm:pt>
  </dgm:ptLst>
  <dgm:cxnLst>
    <dgm:cxn modelId="{ACB4F103-C2CB-4704-88D3-81067E734FD2}" srcId="{A91CBF44-48DC-4F9D-8CD8-AE8A01BF0EE5}" destId="{28FBE94D-7BF6-40A6-A48F-69437BECD236}" srcOrd="4" destOrd="0" parTransId="{E4B7FBCF-8BC5-49D8-ACDA-34285AB980F5}" sibTransId="{22ACEBA4-67CE-4B86-B608-D5BE243515F6}"/>
    <dgm:cxn modelId="{C8FD512B-13CF-D247-9EA6-B27ACFE81A51}" type="presOf" srcId="{4611F0EF-5A85-4B62-A682-500CD400EDEA}" destId="{DB229A52-FBB4-D747-BAF0-37AEB745F983}" srcOrd="0" destOrd="0" presId="urn:microsoft.com/office/officeart/2008/layout/LinedList"/>
    <dgm:cxn modelId="{9535AB3C-C3EB-D94B-AC5A-0488D4D55CB8}" type="presOf" srcId="{A91CBF44-48DC-4F9D-8CD8-AE8A01BF0EE5}" destId="{F4815AA1-A1E8-854F-8895-7F7292066EC7}" srcOrd="0" destOrd="0" presId="urn:microsoft.com/office/officeart/2008/layout/LinedList"/>
    <dgm:cxn modelId="{426C7A3F-4CAA-46AB-9397-F8DF2252EE7B}" srcId="{A91CBF44-48DC-4F9D-8CD8-AE8A01BF0EE5}" destId="{867F3388-0FAB-4E55-A062-188B6AC3CC32}" srcOrd="1" destOrd="0" parTransId="{474D22E4-7766-42AA-A67D-68E921F2B785}" sibTransId="{A31C6581-D992-47D2-956D-8305881E8152}"/>
    <dgm:cxn modelId="{3E85E35C-6E24-1145-B0EF-A0AFD8F0882C}" type="presOf" srcId="{AA2C3069-5954-445F-8DD3-EF3AFD766A7F}" destId="{3C181E6A-0040-0948-A077-7FE95E7130C5}" srcOrd="0" destOrd="0" presId="urn:microsoft.com/office/officeart/2008/layout/LinedList"/>
    <dgm:cxn modelId="{5A0A9083-96BC-9F4F-891B-68E82B2E0543}" type="presOf" srcId="{5CA27C29-6686-4E63-9889-B7822DACC35D}" destId="{679BD7EE-1555-DA44-966C-B3F46D1AED1C}" srcOrd="0" destOrd="0" presId="urn:microsoft.com/office/officeart/2008/layout/LinedList"/>
    <dgm:cxn modelId="{1C93AF8A-42F5-F141-A741-9F268F3F8545}" type="presOf" srcId="{28FBE94D-7BF6-40A6-A48F-69437BECD236}" destId="{762C0EBF-EC94-AE49-961F-E4B0EA3D8F5A}" srcOrd="0" destOrd="0" presId="urn:microsoft.com/office/officeart/2008/layout/LinedList"/>
    <dgm:cxn modelId="{5BC0AE95-8F5B-405B-84CE-86F270C3A49A}" srcId="{A91CBF44-48DC-4F9D-8CD8-AE8A01BF0EE5}" destId="{5CA27C29-6686-4E63-9889-B7822DACC35D}" srcOrd="3" destOrd="0" parTransId="{11A13C34-D6B3-4066-BA25-EC350D65CF9B}" sibTransId="{3E60B8D3-61D9-4813-A582-442EDC136910}"/>
    <dgm:cxn modelId="{75B0B7D0-23F0-3B44-BEBD-22D309F7A95E}" type="presOf" srcId="{867F3388-0FAB-4E55-A062-188B6AC3CC32}" destId="{3C2757A5-C10D-CC40-9B7A-40EE9328F0E2}" srcOrd="0" destOrd="0" presId="urn:microsoft.com/office/officeart/2008/layout/LinedList"/>
    <dgm:cxn modelId="{6E1BCFF4-0D9A-469D-9172-275F5A7DB47B}" srcId="{A91CBF44-48DC-4F9D-8CD8-AE8A01BF0EE5}" destId="{AA2C3069-5954-445F-8DD3-EF3AFD766A7F}" srcOrd="0" destOrd="0" parTransId="{29B3F6E1-AC0E-48D0-8DF8-60D7322601A9}" sibTransId="{9355883A-2873-4988-8A27-D9BABA3C2A48}"/>
    <dgm:cxn modelId="{84DF41FD-BD4B-4BB9-8678-34AAF2677A81}" srcId="{A91CBF44-48DC-4F9D-8CD8-AE8A01BF0EE5}" destId="{4611F0EF-5A85-4B62-A682-500CD400EDEA}" srcOrd="2" destOrd="0" parTransId="{CE6A8D34-A6B3-4DB0-8199-6A91A794E62C}" sibTransId="{09E3C2EC-502A-4B3C-96C1-15A8DC98B79F}"/>
    <dgm:cxn modelId="{14D770A1-7813-4848-A377-1384BFEAA70B}" type="presParOf" srcId="{F4815AA1-A1E8-854F-8895-7F7292066EC7}" destId="{F5F89D2B-239D-8F4A-B8E7-D55089020E2D}" srcOrd="0" destOrd="0" presId="urn:microsoft.com/office/officeart/2008/layout/LinedList"/>
    <dgm:cxn modelId="{CAB6D135-09BD-054F-AD9D-FC0FB189C873}" type="presParOf" srcId="{F4815AA1-A1E8-854F-8895-7F7292066EC7}" destId="{DD7400C7-9CEA-4F42-93D8-0FF5C14DDCF1}" srcOrd="1" destOrd="0" presId="urn:microsoft.com/office/officeart/2008/layout/LinedList"/>
    <dgm:cxn modelId="{E9F4E501-7A2A-3C47-961F-F2FFC9A68C18}" type="presParOf" srcId="{DD7400C7-9CEA-4F42-93D8-0FF5C14DDCF1}" destId="{3C181E6A-0040-0948-A077-7FE95E7130C5}" srcOrd="0" destOrd="0" presId="urn:microsoft.com/office/officeart/2008/layout/LinedList"/>
    <dgm:cxn modelId="{0EBAE0AE-9116-2B4E-A072-92F8A88F7E85}" type="presParOf" srcId="{DD7400C7-9CEA-4F42-93D8-0FF5C14DDCF1}" destId="{EB8556C2-DFFA-2246-833F-1C4726457012}" srcOrd="1" destOrd="0" presId="urn:microsoft.com/office/officeart/2008/layout/LinedList"/>
    <dgm:cxn modelId="{9913E64C-59DF-D349-8D04-EB55F917BECE}" type="presParOf" srcId="{F4815AA1-A1E8-854F-8895-7F7292066EC7}" destId="{F65D141D-8A6B-B244-8870-D962DE0D1D2A}" srcOrd="2" destOrd="0" presId="urn:microsoft.com/office/officeart/2008/layout/LinedList"/>
    <dgm:cxn modelId="{8E3191E6-CF66-9F49-8683-24E1E2ED11F2}" type="presParOf" srcId="{F4815AA1-A1E8-854F-8895-7F7292066EC7}" destId="{AB4E89E3-0B57-0441-ABA1-981556DE501E}" srcOrd="3" destOrd="0" presId="urn:microsoft.com/office/officeart/2008/layout/LinedList"/>
    <dgm:cxn modelId="{69129AE9-2AB4-3145-AC4A-D4282934C484}" type="presParOf" srcId="{AB4E89E3-0B57-0441-ABA1-981556DE501E}" destId="{3C2757A5-C10D-CC40-9B7A-40EE9328F0E2}" srcOrd="0" destOrd="0" presId="urn:microsoft.com/office/officeart/2008/layout/LinedList"/>
    <dgm:cxn modelId="{689B4509-C532-ED45-91F4-07F83A2C95D1}" type="presParOf" srcId="{AB4E89E3-0B57-0441-ABA1-981556DE501E}" destId="{BE299697-2EAC-9948-B5B2-18B2B21F15F4}" srcOrd="1" destOrd="0" presId="urn:microsoft.com/office/officeart/2008/layout/LinedList"/>
    <dgm:cxn modelId="{192FE515-38E3-C140-86F2-37CE432C39CA}" type="presParOf" srcId="{F4815AA1-A1E8-854F-8895-7F7292066EC7}" destId="{29889024-5FB3-304D-8793-76487432FAAA}" srcOrd="4" destOrd="0" presId="urn:microsoft.com/office/officeart/2008/layout/LinedList"/>
    <dgm:cxn modelId="{9291470D-EE8B-1A43-9CEA-F930DDE8859E}" type="presParOf" srcId="{F4815AA1-A1E8-854F-8895-7F7292066EC7}" destId="{9B269292-FCAD-7247-9E50-AEAC1275DD81}" srcOrd="5" destOrd="0" presId="urn:microsoft.com/office/officeart/2008/layout/LinedList"/>
    <dgm:cxn modelId="{42FA673E-E9C7-734D-A01B-6C46EC73C2B0}" type="presParOf" srcId="{9B269292-FCAD-7247-9E50-AEAC1275DD81}" destId="{DB229A52-FBB4-D747-BAF0-37AEB745F983}" srcOrd="0" destOrd="0" presId="urn:microsoft.com/office/officeart/2008/layout/LinedList"/>
    <dgm:cxn modelId="{4FD9A8E2-7DA2-B54D-8CE7-36F5C2D22B03}" type="presParOf" srcId="{9B269292-FCAD-7247-9E50-AEAC1275DD81}" destId="{AE5444E2-7FBF-5543-86D4-82EA6D082918}" srcOrd="1" destOrd="0" presId="urn:microsoft.com/office/officeart/2008/layout/LinedList"/>
    <dgm:cxn modelId="{F410609F-D0C6-6A44-991A-7E7DC2C218A8}" type="presParOf" srcId="{F4815AA1-A1E8-854F-8895-7F7292066EC7}" destId="{5079FF3E-F9E3-8748-96BE-9A9E72866653}" srcOrd="6" destOrd="0" presId="urn:microsoft.com/office/officeart/2008/layout/LinedList"/>
    <dgm:cxn modelId="{656096C1-919B-1642-8B31-A8D5DC3BCB09}" type="presParOf" srcId="{F4815AA1-A1E8-854F-8895-7F7292066EC7}" destId="{850563B5-BBB0-F941-BA14-BB8F83F011B6}" srcOrd="7" destOrd="0" presId="urn:microsoft.com/office/officeart/2008/layout/LinedList"/>
    <dgm:cxn modelId="{703D66E7-085E-BC45-AB7B-C004E71DA451}" type="presParOf" srcId="{850563B5-BBB0-F941-BA14-BB8F83F011B6}" destId="{679BD7EE-1555-DA44-966C-B3F46D1AED1C}" srcOrd="0" destOrd="0" presId="urn:microsoft.com/office/officeart/2008/layout/LinedList"/>
    <dgm:cxn modelId="{DE1561EB-BB7F-784C-B68F-BF29AC1E2615}" type="presParOf" srcId="{850563B5-BBB0-F941-BA14-BB8F83F011B6}" destId="{DAFC7B3A-372F-2144-9F2E-46575B7F9546}" srcOrd="1" destOrd="0" presId="urn:microsoft.com/office/officeart/2008/layout/LinedList"/>
    <dgm:cxn modelId="{3135E348-FD57-A643-BA26-3325499386B2}" type="presParOf" srcId="{F4815AA1-A1E8-854F-8895-7F7292066EC7}" destId="{A9DB1D04-5A8D-BD40-A33B-D5922521C4AE}" srcOrd="8" destOrd="0" presId="urn:microsoft.com/office/officeart/2008/layout/LinedList"/>
    <dgm:cxn modelId="{8E000C63-252B-7846-8F0B-110716829312}" type="presParOf" srcId="{F4815AA1-A1E8-854F-8895-7F7292066EC7}" destId="{09272799-5794-C540-88FF-0CA00037B0AF}" srcOrd="9" destOrd="0" presId="urn:microsoft.com/office/officeart/2008/layout/LinedList"/>
    <dgm:cxn modelId="{DF3CCE8C-D24B-7244-A7AF-219F1FBF9DC0}" type="presParOf" srcId="{09272799-5794-C540-88FF-0CA00037B0AF}" destId="{762C0EBF-EC94-AE49-961F-E4B0EA3D8F5A}" srcOrd="0" destOrd="0" presId="urn:microsoft.com/office/officeart/2008/layout/LinedList"/>
    <dgm:cxn modelId="{3915D1B0-9606-914C-BCF0-C72CA239B0D2}" type="presParOf" srcId="{09272799-5794-C540-88FF-0CA00037B0AF}" destId="{3E927D2A-814D-7447-9191-49076DF2B79D}" srcOrd="1" destOrd="0" presId="urn:microsoft.com/office/officeart/2008/layout/Lin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C0DE8A1-5175-C344-9020-DEB261B6EBBC}">
      <dsp:nvSpPr>
        <dsp:cNvPr id="0" name=""/>
        <dsp:cNvSpPr/>
      </dsp:nvSpPr>
      <dsp:spPr>
        <a:xfrm>
          <a:off x="0" y="2821"/>
          <a:ext cx="6669431" cy="0"/>
        </a:xfrm>
        <a:prstGeom prst="line">
          <a:avLst/>
        </a:prstGeom>
        <a:solidFill>
          <a:schemeClr val="accent2">
            <a:hueOff val="0"/>
            <a:satOff val="0"/>
            <a:lumOff val="0"/>
            <a:alphaOff val="0"/>
          </a:schemeClr>
        </a:solidFill>
        <a:ln w="9525" cap="flat" cmpd="sng" algn="ctr">
          <a:solidFill>
            <a:schemeClr val="accent2">
              <a:hueOff val="0"/>
              <a:satOff val="0"/>
              <a:lumOff val="0"/>
              <a:alphaOff val="0"/>
            </a:schemeClr>
          </a:solidFill>
          <a:prstDash val="solid"/>
        </a:ln>
        <a:effectLst/>
      </dsp:spPr>
      <dsp:style>
        <a:lnRef idx="1">
          <a:scrgbClr r="0" g="0" b="0"/>
        </a:lnRef>
        <a:fillRef idx="3">
          <a:scrgbClr r="0" g="0" b="0"/>
        </a:fillRef>
        <a:effectRef idx="2">
          <a:scrgbClr r="0" g="0" b="0"/>
        </a:effectRef>
        <a:fontRef idx="minor">
          <a:schemeClr val="lt1"/>
        </a:fontRef>
      </dsp:style>
    </dsp:sp>
    <dsp:sp modelId="{21644D2D-439F-714A-9855-B53C0387507F}">
      <dsp:nvSpPr>
        <dsp:cNvPr id="0" name=""/>
        <dsp:cNvSpPr/>
      </dsp:nvSpPr>
      <dsp:spPr>
        <a:xfrm>
          <a:off x="0" y="2821"/>
          <a:ext cx="6669431" cy="96205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7630" tIns="87630" rIns="87630" bIns="87630" numCol="1" spcCol="1270" anchor="t" anchorCtr="0">
          <a:noAutofit/>
        </a:bodyPr>
        <a:lstStyle/>
        <a:p>
          <a:pPr marL="0" lvl="0" indent="0" algn="l" defTabSz="1022350">
            <a:lnSpc>
              <a:spcPct val="90000"/>
            </a:lnSpc>
            <a:spcBef>
              <a:spcPct val="0"/>
            </a:spcBef>
            <a:spcAft>
              <a:spcPct val="35000"/>
            </a:spcAft>
            <a:buNone/>
          </a:pPr>
          <a:r>
            <a:rPr lang="en-US" sz="2300" kern="1200"/>
            <a:t>12 talked about a lack of acceptance or a need to prove oneself to the multicultural community </a:t>
          </a:r>
        </a:p>
      </dsp:txBody>
      <dsp:txXfrm>
        <a:off x="0" y="2821"/>
        <a:ext cx="6669431" cy="962059"/>
      </dsp:txXfrm>
    </dsp:sp>
    <dsp:sp modelId="{28E266CB-5E17-1840-9282-339027A71B70}">
      <dsp:nvSpPr>
        <dsp:cNvPr id="0" name=""/>
        <dsp:cNvSpPr/>
      </dsp:nvSpPr>
      <dsp:spPr>
        <a:xfrm>
          <a:off x="0" y="964880"/>
          <a:ext cx="6669431" cy="0"/>
        </a:xfrm>
        <a:prstGeom prst="line">
          <a:avLst/>
        </a:prstGeom>
        <a:solidFill>
          <a:schemeClr val="accent3">
            <a:hueOff val="0"/>
            <a:satOff val="0"/>
            <a:lumOff val="0"/>
            <a:alphaOff val="0"/>
          </a:schemeClr>
        </a:solidFill>
        <a:ln w="9525" cap="flat" cmpd="sng" algn="ctr">
          <a:solidFill>
            <a:schemeClr val="accent3">
              <a:hueOff val="0"/>
              <a:satOff val="0"/>
              <a:lumOff val="0"/>
              <a:alphaOff val="0"/>
            </a:schemeClr>
          </a:solidFill>
          <a:prstDash val="solid"/>
        </a:ln>
        <a:effectLst/>
      </dsp:spPr>
      <dsp:style>
        <a:lnRef idx="1">
          <a:scrgbClr r="0" g="0" b="0"/>
        </a:lnRef>
        <a:fillRef idx="3">
          <a:scrgbClr r="0" g="0" b="0"/>
        </a:fillRef>
        <a:effectRef idx="2">
          <a:scrgbClr r="0" g="0" b="0"/>
        </a:effectRef>
        <a:fontRef idx="minor">
          <a:schemeClr val="lt1"/>
        </a:fontRef>
      </dsp:style>
    </dsp:sp>
    <dsp:sp modelId="{F5E5AC9A-F9EF-0349-ACF5-50701D2A0746}">
      <dsp:nvSpPr>
        <dsp:cNvPr id="0" name=""/>
        <dsp:cNvSpPr/>
      </dsp:nvSpPr>
      <dsp:spPr>
        <a:xfrm>
          <a:off x="0" y="964880"/>
          <a:ext cx="6669431" cy="96205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7630" tIns="87630" rIns="87630" bIns="87630" numCol="1" spcCol="1270" anchor="t" anchorCtr="0">
          <a:noAutofit/>
        </a:bodyPr>
        <a:lstStyle/>
        <a:p>
          <a:pPr marL="0" lvl="0" indent="0" algn="l" defTabSz="1022350">
            <a:lnSpc>
              <a:spcPct val="90000"/>
            </a:lnSpc>
            <a:spcBef>
              <a:spcPct val="0"/>
            </a:spcBef>
            <a:spcAft>
              <a:spcPct val="35000"/>
            </a:spcAft>
            <a:buNone/>
          </a:pPr>
          <a:r>
            <a:rPr lang="en-US" sz="2300" kern="1200"/>
            <a:t>12 talked about constantly being tokenized</a:t>
          </a:r>
        </a:p>
      </dsp:txBody>
      <dsp:txXfrm>
        <a:off x="0" y="964880"/>
        <a:ext cx="6669431" cy="962059"/>
      </dsp:txXfrm>
    </dsp:sp>
    <dsp:sp modelId="{A89A9A0B-0C5F-3144-A321-25F37C6ED87D}">
      <dsp:nvSpPr>
        <dsp:cNvPr id="0" name=""/>
        <dsp:cNvSpPr/>
      </dsp:nvSpPr>
      <dsp:spPr>
        <a:xfrm>
          <a:off x="0" y="1926940"/>
          <a:ext cx="6669431" cy="0"/>
        </a:xfrm>
        <a:prstGeom prst="line">
          <a:avLst/>
        </a:prstGeom>
        <a:solidFill>
          <a:schemeClr val="accent4">
            <a:hueOff val="0"/>
            <a:satOff val="0"/>
            <a:lumOff val="0"/>
            <a:alphaOff val="0"/>
          </a:schemeClr>
        </a:solidFill>
        <a:ln w="9525" cap="flat" cmpd="sng" algn="ctr">
          <a:solidFill>
            <a:schemeClr val="accent4">
              <a:hueOff val="0"/>
              <a:satOff val="0"/>
              <a:lumOff val="0"/>
              <a:alphaOff val="0"/>
            </a:schemeClr>
          </a:solidFill>
          <a:prstDash val="solid"/>
        </a:ln>
        <a:effectLst/>
      </dsp:spPr>
      <dsp:style>
        <a:lnRef idx="1">
          <a:scrgbClr r="0" g="0" b="0"/>
        </a:lnRef>
        <a:fillRef idx="3">
          <a:scrgbClr r="0" g="0" b="0"/>
        </a:fillRef>
        <a:effectRef idx="2">
          <a:scrgbClr r="0" g="0" b="0"/>
        </a:effectRef>
        <a:fontRef idx="minor">
          <a:schemeClr val="lt1"/>
        </a:fontRef>
      </dsp:style>
    </dsp:sp>
    <dsp:sp modelId="{ACE2B6E6-6971-2D42-B6FF-32C008E40D75}">
      <dsp:nvSpPr>
        <dsp:cNvPr id="0" name=""/>
        <dsp:cNvSpPr/>
      </dsp:nvSpPr>
      <dsp:spPr>
        <a:xfrm>
          <a:off x="0" y="1926940"/>
          <a:ext cx="6669431" cy="96205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7630" tIns="87630" rIns="87630" bIns="87630" numCol="1" spcCol="1270" anchor="t" anchorCtr="0">
          <a:noAutofit/>
        </a:bodyPr>
        <a:lstStyle/>
        <a:p>
          <a:pPr marL="0" lvl="0" indent="0" algn="l" defTabSz="1022350">
            <a:lnSpc>
              <a:spcPct val="90000"/>
            </a:lnSpc>
            <a:spcBef>
              <a:spcPct val="0"/>
            </a:spcBef>
            <a:spcAft>
              <a:spcPct val="35000"/>
            </a:spcAft>
            <a:buNone/>
          </a:pPr>
          <a:r>
            <a:rPr lang="en-US" sz="2300" kern="1200"/>
            <a:t>8 talked about lack of representation when it came to POC in leadership positions</a:t>
          </a:r>
        </a:p>
      </dsp:txBody>
      <dsp:txXfrm>
        <a:off x="0" y="1926940"/>
        <a:ext cx="6669431" cy="962059"/>
      </dsp:txXfrm>
    </dsp:sp>
    <dsp:sp modelId="{AEFDF764-1880-614E-B640-ACDCD3925A01}">
      <dsp:nvSpPr>
        <dsp:cNvPr id="0" name=""/>
        <dsp:cNvSpPr/>
      </dsp:nvSpPr>
      <dsp:spPr>
        <a:xfrm>
          <a:off x="0" y="2889000"/>
          <a:ext cx="6669431" cy="0"/>
        </a:xfrm>
        <a:prstGeom prst="line">
          <a:avLst/>
        </a:prstGeom>
        <a:solidFill>
          <a:schemeClr val="accent5">
            <a:hueOff val="0"/>
            <a:satOff val="0"/>
            <a:lumOff val="0"/>
            <a:alphaOff val="0"/>
          </a:schemeClr>
        </a:solidFill>
        <a:ln w="9525" cap="flat" cmpd="sng" algn="ctr">
          <a:solidFill>
            <a:schemeClr val="accent5">
              <a:hueOff val="0"/>
              <a:satOff val="0"/>
              <a:lumOff val="0"/>
              <a:alphaOff val="0"/>
            </a:schemeClr>
          </a:solidFill>
          <a:prstDash val="solid"/>
        </a:ln>
        <a:effectLst/>
      </dsp:spPr>
      <dsp:style>
        <a:lnRef idx="1">
          <a:scrgbClr r="0" g="0" b="0"/>
        </a:lnRef>
        <a:fillRef idx="3">
          <a:scrgbClr r="0" g="0" b="0"/>
        </a:fillRef>
        <a:effectRef idx="2">
          <a:scrgbClr r="0" g="0" b="0"/>
        </a:effectRef>
        <a:fontRef idx="minor">
          <a:schemeClr val="lt1"/>
        </a:fontRef>
      </dsp:style>
    </dsp:sp>
    <dsp:sp modelId="{BD6103E9-B7EE-BD4E-BC13-AB808641A106}">
      <dsp:nvSpPr>
        <dsp:cNvPr id="0" name=""/>
        <dsp:cNvSpPr/>
      </dsp:nvSpPr>
      <dsp:spPr>
        <a:xfrm>
          <a:off x="0" y="2889000"/>
          <a:ext cx="6669431" cy="96205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7630" tIns="87630" rIns="87630" bIns="87630" numCol="1" spcCol="1270" anchor="t" anchorCtr="0">
          <a:noAutofit/>
        </a:bodyPr>
        <a:lstStyle/>
        <a:p>
          <a:pPr marL="0" lvl="0" indent="0" algn="l" defTabSz="1022350">
            <a:lnSpc>
              <a:spcPct val="90000"/>
            </a:lnSpc>
            <a:spcBef>
              <a:spcPct val="0"/>
            </a:spcBef>
            <a:spcAft>
              <a:spcPct val="35000"/>
            </a:spcAft>
            <a:buNone/>
          </a:pPr>
          <a:r>
            <a:rPr lang="en-US" sz="2300" kern="1200"/>
            <a:t>8 talked about all the same POC’s involved in everything </a:t>
          </a:r>
        </a:p>
      </dsp:txBody>
      <dsp:txXfrm>
        <a:off x="0" y="2889000"/>
        <a:ext cx="6669431" cy="962059"/>
      </dsp:txXfrm>
    </dsp:sp>
    <dsp:sp modelId="{DDE6E97B-A471-CD40-B143-497129134E3C}">
      <dsp:nvSpPr>
        <dsp:cNvPr id="0" name=""/>
        <dsp:cNvSpPr/>
      </dsp:nvSpPr>
      <dsp:spPr>
        <a:xfrm>
          <a:off x="0" y="3851059"/>
          <a:ext cx="6669431" cy="0"/>
        </a:xfrm>
        <a:prstGeom prst="line">
          <a:avLst/>
        </a:prstGeom>
        <a:solidFill>
          <a:schemeClr val="accent6">
            <a:hueOff val="0"/>
            <a:satOff val="0"/>
            <a:lumOff val="0"/>
            <a:alphaOff val="0"/>
          </a:schemeClr>
        </a:solidFill>
        <a:ln w="9525" cap="flat" cmpd="sng" algn="ctr">
          <a:solidFill>
            <a:schemeClr val="accent6">
              <a:hueOff val="0"/>
              <a:satOff val="0"/>
              <a:lumOff val="0"/>
              <a:alphaOff val="0"/>
            </a:schemeClr>
          </a:solidFill>
          <a:prstDash val="solid"/>
        </a:ln>
        <a:effectLst/>
      </dsp:spPr>
      <dsp:style>
        <a:lnRef idx="1">
          <a:scrgbClr r="0" g="0" b="0"/>
        </a:lnRef>
        <a:fillRef idx="3">
          <a:scrgbClr r="0" g="0" b="0"/>
        </a:fillRef>
        <a:effectRef idx="2">
          <a:scrgbClr r="0" g="0" b="0"/>
        </a:effectRef>
        <a:fontRef idx="minor">
          <a:schemeClr val="lt1"/>
        </a:fontRef>
      </dsp:style>
    </dsp:sp>
    <dsp:sp modelId="{59229902-2EDA-5445-80DF-A840EDC07946}">
      <dsp:nvSpPr>
        <dsp:cNvPr id="0" name=""/>
        <dsp:cNvSpPr/>
      </dsp:nvSpPr>
      <dsp:spPr>
        <a:xfrm>
          <a:off x="0" y="3851059"/>
          <a:ext cx="6669431" cy="96205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7630" tIns="87630" rIns="87630" bIns="87630" numCol="1" spcCol="1270" anchor="t" anchorCtr="0">
          <a:noAutofit/>
        </a:bodyPr>
        <a:lstStyle/>
        <a:p>
          <a:pPr marL="0" lvl="0" indent="0" algn="l" defTabSz="1022350">
            <a:lnSpc>
              <a:spcPct val="90000"/>
            </a:lnSpc>
            <a:spcBef>
              <a:spcPct val="0"/>
            </a:spcBef>
            <a:spcAft>
              <a:spcPct val="35000"/>
            </a:spcAft>
            <a:buNone/>
          </a:pPr>
          <a:r>
            <a:rPr lang="en-US" sz="2300" kern="1200"/>
            <a:t>22 talked about a lack of support for POC’s</a:t>
          </a:r>
        </a:p>
      </dsp:txBody>
      <dsp:txXfrm>
        <a:off x="0" y="3851059"/>
        <a:ext cx="6669431" cy="962059"/>
      </dsp:txXfrm>
    </dsp:sp>
    <dsp:sp modelId="{5AF7B19F-2F88-774E-B702-3B2E522E6BEF}">
      <dsp:nvSpPr>
        <dsp:cNvPr id="0" name=""/>
        <dsp:cNvSpPr/>
      </dsp:nvSpPr>
      <dsp:spPr>
        <a:xfrm>
          <a:off x="0" y="4813119"/>
          <a:ext cx="6669431" cy="0"/>
        </a:xfrm>
        <a:prstGeom prst="line">
          <a:avLst/>
        </a:prstGeom>
        <a:solidFill>
          <a:schemeClr val="accent2">
            <a:hueOff val="0"/>
            <a:satOff val="0"/>
            <a:lumOff val="0"/>
            <a:alphaOff val="0"/>
          </a:schemeClr>
        </a:solidFill>
        <a:ln w="9525" cap="flat" cmpd="sng" algn="ctr">
          <a:solidFill>
            <a:schemeClr val="accent2">
              <a:hueOff val="0"/>
              <a:satOff val="0"/>
              <a:lumOff val="0"/>
              <a:alphaOff val="0"/>
            </a:schemeClr>
          </a:solidFill>
          <a:prstDash val="solid"/>
        </a:ln>
        <a:effectLst/>
      </dsp:spPr>
      <dsp:style>
        <a:lnRef idx="1">
          <a:scrgbClr r="0" g="0" b="0"/>
        </a:lnRef>
        <a:fillRef idx="3">
          <a:scrgbClr r="0" g="0" b="0"/>
        </a:fillRef>
        <a:effectRef idx="2">
          <a:scrgbClr r="0" g="0" b="0"/>
        </a:effectRef>
        <a:fontRef idx="minor">
          <a:schemeClr val="lt1"/>
        </a:fontRef>
      </dsp:style>
    </dsp:sp>
    <dsp:sp modelId="{4F734B2B-BBDB-DB40-B9EE-A323D4D40A21}">
      <dsp:nvSpPr>
        <dsp:cNvPr id="0" name=""/>
        <dsp:cNvSpPr/>
      </dsp:nvSpPr>
      <dsp:spPr>
        <a:xfrm>
          <a:off x="0" y="4813119"/>
          <a:ext cx="6669431" cy="96205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7630" tIns="87630" rIns="87630" bIns="87630" numCol="1" spcCol="1270" anchor="t" anchorCtr="0">
          <a:noAutofit/>
        </a:bodyPr>
        <a:lstStyle/>
        <a:p>
          <a:pPr marL="0" lvl="0" indent="0" algn="l" defTabSz="1022350">
            <a:lnSpc>
              <a:spcPct val="90000"/>
            </a:lnSpc>
            <a:spcBef>
              <a:spcPct val="0"/>
            </a:spcBef>
            <a:spcAft>
              <a:spcPct val="35000"/>
            </a:spcAft>
            <a:buNone/>
          </a:pPr>
          <a:r>
            <a:rPr lang="en-US" sz="2300" kern="1200"/>
            <a:t>14 untrained faculty in teaching on diverse topics</a:t>
          </a:r>
        </a:p>
      </dsp:txBody>
      <dsp:txXfrm>
        <a:off x="0" y="4813119"/>
        <a:ext cx="6669431" cy="962059"/>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8CBA0B0-5F58-884F-BA05-29B957F6A0DA}">
      <dsp:nvSpPr>
        <dsp:cNvPr id="0" name=""/>
        <dsp:cNvSpPr/>
      </dsp:nvSpPr>
      <dsp:spPr>
        <a:xfrm>
          <a:off x="0" y="2823"/>
          <a:ext cx="4996207" cy="0"/>
        </a:xfrm>
        <a:prstGeom prst="line">
          <a:avLst/>
        </a:prstGeom>
        <a:solidFill>
          <a:schemeClr val="accent5">
            <a:hueOff val="0"/>
            <a:satOff val="0"/>
            <a:lumOff val="0"/>
            <a:alphaOff val="0"/>
          </a:schemeClr>
        </a:solidFill>
        <a:ln w="9525" cap="flat" cmpd="sng" algn="ctr">
          <a:solidFill>
            <a:schemeClr val="accent5">
              <a:hueOff val="0"/>
              <a:satOff val="0"/>
              <a:lumOff val="0"/>
              <a:alphaOff val="0"/>
            </a:schemeClr>
          </a:solidFill>
          <a:prstDash val="solid"/>
        </a:ln>
        <a:effectLst/>
      </dsp:spPr>
      <dsp:style>
        <a:lnRef idx="1">
          <a:scrgbClr r="0" g="0" b="0"/>
        </a:lnRef>
        <a:fillRef idx="3">
          <a:scrgbClr r="0" g="0" b="0"/>
        </a:fillRef>
        <a:effectRef idx="2">
          <a:scrgbClr r="0" g="0" b="0"/>
        </a:effectRef>
        <a:fontRef idx="minor">
          <a:schemeClr val="lt1"/>
        </a:fontRef>
      </dsp:style>
    </dsp:sp>
    <dsp:sp modelId="{157344A4-2ADB-9D49-B150-F53EDC0A0851}">
      <dsp:nvSpPr>
        <dsp:cNvPr id="0" name=""/>
        <dsp:cNvSpPr/>
      </dsp:nvSpPr>
      <dsp:spPr>
        <a:xfrm>
          <a:off x="0" y="2823"/>
          <a:ext cx="4996207" cy="96297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4770" tIns="64770" rIns="64770" bIns="64770" numCol="1" spcCol="1270" anchor="t" anchorCtr="0">
          <a:noAutofit/>
        </a:bodyPr>
        <a:lstStyle/>
        <a:p>
          <a:pPr marL="0" lvl="0" indent="0" algn="l" defTabSz="755650">
            <a:lnSpc>
              <a:spcPct val="90000"/>
            </a:lnSpc>
            <a:spcBef>
              <a:spcPct val="0"/>
            </a:spcBef>
            <a:spcAft>
              <a:spcPct val="35000"/>
            </a:spcAft>
            <a:buNone/>
          </a:pPr>
          <a:r>
            <a:rPr lang="en-US" sz="1700" kern="1200"/>
            <a:t>19 feel as though the campus climate is white students vs. POC’s </a:t>
          </a:r>
        </a:p>
      </dsp:txBody>
      <dsp:txXfrm>
        <a:off x="0" y="2823"/>
        <a:ext cx="4996207" cy="962978"/>
      </dsp:txXfrm>
    </dsp:sp>
    <dsp:sp modelId="{3C729343-C3DD-6E4C-8F4F-BA8AB350A527}">
      <dsp:nvSpPr>
        <dsp:cNvPr id="0" name=""/>
        <dsp:cNvSpPr/>
      </dsp:nvSpPr>
      <dsp:spPr>
        <a:xfrm>
          <a:off x="0" y="965801"/>
          <a:ext cx="4996207" cy="0"/>
        </a:xfrm>
        <a:prstGeom prst="line">
          <a:avLst/>
        </a:prstGeom>
        <a:solidFill>
          <a:schemeClr val="accent5">
            <a:hueOff val="302886"/>
            <a:satOff val="37"/>
            <a:lumOff val="-1137"/>
            <a:alphaOff val="0"/>
          </a:schemeClr>
        </a:solidFill>
        <a:ln w="9525" cap="flat" cmpd="sng" algn="ctr">
          <a:solidFill>
            <a:schemeClr val="accent5">
              <a:hueOff val="302886"/>
              <a:satOff val="37"/>
              <a:lumOff val="-1137"/>
              <a:alphaOff val="0"/>
            </a:schemeClr>
          </a:solidFill>
          <a:prstDash val="solid"/>
        </a:ln>
        <a:effectLst/>
      </dsp:spPr>
      <dsp:style>
        <a:lnRef idx="1">
          <a:scrgbClr r="0" g="0" b="0"/>
        </a:lnRef>
        <a:fillRef idx="3">
          <a:scrgbClr r="0" g="0" b="0"/>
        </a:fillRef>
        <a:effectRef idx="2">
          <a:scrgbClr r="0" g="0" b="0"/>
        </a:effectRef>
        <a:fontRef idx="minor">
          <a:schemeClr val="lt1"/>
        </a:fontRef>
      </dsp:style>
    </dsp:sp>
    <dsp:sp modelId="{5B82C58C-81C8-4C49-851C-3EA31FAD7475}">
      <dsp:nvSpPr>
        <dsp:cNvPr id="0" name=""/>
        <dsp:cNvSpPr/>
      </dsp:nvSpPr>
      <dsp:spPr>
        <a:xfrm>
          <a:off x="0" y="965801"/>
          <a:ext cx="4996207" cy="96297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4770" tIns="64770" rIns="64770" bIns="64770" numCol="1" spcCol="1270" anchor="t" anchorCtr="0">
          <a:noAutofit/>
        </a:bodyPr>
        <a:lstStyle/>
        <a:p>
          <a:pPr marL="0" lvl="0" indent="0" algn="l" defTabSz="755650">
            <a:lnSpc>
              <a:spcPct val="90000"/>
            </a:lnSpc>
            <a:spcBef>
              <a:spcPct val="0"/>
            </a:spcBef>
            <a:spcAft>
              <a:spcPct val="35000"/>
            </a:spcAft>
            <a:buNone/>
          </a:pPr>
          <a:r>
            <a:rPr lang="en-US" sz="1700" kern="1200"/>
            <a:t>4 lack of representation among faculty and staff</a:t>
          </a:r>
        </a:p>
      </dsp:txBody>
      <dsp:txXfrm>
        <a:off x="0" y="965801"/>
        <a:ext cx="4996207" cy="962978"/>
      </dsp:txXfrm>
    </dsp:sp>
    <dsp:sp modelId="{3E7E699C-D313-D148-AE50-3B482EA1142E}">
      <dsp:nvSpPr>
        <dsp:cNvPr id="0" name=""/>
        <dsp:cNvSpPr/>
      </dsp:nvSpPr>
      <dsp:spPr>
        <a:xfrm>
          <a:off x="0" y="1928779"/>
          <a:ext cx="4996207" cy="0"/>
        </a:xfrm>
        <a:prstGeom prst="line">
          <a:avLst/>
        </a:prstGeom>
        <a:solidFill>
          <a:schemeClr val="accent5">
            <a:hueOff val="605771"/>
            <a:satOff val="75"/>
            <a:lumOff val="-2275"/>
            <a:alphaOff val="0"/>
          </a:schemeClr>
        </a:solidFill>
        <a:ln w="9525" cap="flat" cmpd="sng" algn="ctr">
          <a:solidFill>
            <a:schemeClr val="accent5">
              <a:hueOff val="605771"/>
              <a:satOff val="75"/>
              <a:lumOff val="-2275"/>
              <a:alphaOff val="0"/>
            </a:schemeClr>
          </a:solidFill>
          <a:prstDash val="solid"/>
        </a:ln>
        <a:effectLst/>
      </dsp:spPr>
      <dsp:style>
        <a:lnRef idx="1">
          <a:scrgbClr r="0" g="0" b="0"/>
        </a:lnRef>
        <a:fillRef idx="3">
          <a:scrgbClr r="0" g="0" b="0"/>
        </a:fillRef>
        <a:effectRef idx="2">
          <a:scrgbClr r="0" g="0" b="0"/>
        </a:effectRef>
        <a:fontRef idx="minor">
          <a:schemeClr val="lt1"/>
        </a:fontRef>
      </dsp:style>
    </dsp:sp>
    <dsp:sp modelId="{D00B6FFA-F594-A147-9F44-47B9A1DEE25A}">
      <dsp:nvSpPr>
        <dsp:cNvPr id="0" name=""/>
        <dsp:cNvSpPr/>
      </dsp:nvSpPr>
      <dsp:spPr>
        <a:xfrm>
          <a:off x="0" y="1928779"/>
          <a:ext cx="4996207" cy="96297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4770" tIns="64770" rIns="64770" bIns="64770" numCol="1" spcCol="1270" anchor="t" anchorCtr="0">
          <a:noAutofit/>
        </a:bodyPr>
        <a:lstStyle/>
        <a:p>
          <a:pPr marL="0" lvl="0" indent="0" algn="l" defTabSz="755650">
            <a:lnSpc>
              <a:spcPct val="90000"/>
            </a:lnSpc>
            <a:spcBef>
              <a:spcPct val="0"/>
            </a:spcBef>
            <a:spcAft>
              <a:spcPct val="35000"/>
            </a:spcAft>
            <a:buNone/>
          </a:pPr>
          <a:r>
            <a:rPr lang="en-US" sz="1700" kern="1200"/>
            <a:t>6 professors embed their personal opinions in their teaching </a:t>
          </a:r>
        </a:p>
      </dsp:txBody>
      <dsp:txXfrm>
        <a:off x="0" y="1928779"/>
        <a:ext cx="4996207" cy="962978"/>
      </dsp:txXfrm>
    </dsp:sp>
    <dsp:sp modelId="{508C56C2-2639-FE40-9902-2C98B23910CC}">
      <dsp:nvSpPr>
        <dsp:cNvPr id="0" name=""/>
        <dsp:cNvSpPr/>
      </dsp:nvSpPr>
      <dsp:spPr>
        <a:xfrm>
          <a:off x="0" y="2891758"/>
          <a:ext cx="4996207" cy="0"/>
        </a:xfrm>
        <a:prstGeom prst="line">
          <a:avLst/>
        </a:prstGeom>
        <a:solidFill>
          <a:schemeClr val="accent5">
            <a:hueOff val="908657"/>
            <a:satOff val="112"/>
            <a:lumOff val="-3412"/>
            <a:alphaOff val="0"/>
          </a:schemeClr>
        </a:solidFill>
        <a:ln w="9525" cap="flat" cmpd="sng" algn="ctr">
          <a:solidFill>
            <a:schemeClr val="accent5">
              <a:hueOff val="908657"/>
              <a:satOff val="112"/>
              <a:lumOff val="-3412"/>
              <a:alphaOff val="0"/>
            </a:schemeClr>
          </a:solidFill>
          <a:prstDash val="solid"/>
        </a:ln>
        <a:effectLst/>
      </dsp:spPr>
      <dsp:style>
        <a:lnRef idx="1">
          <a:scrgbClr r="0" g="0" b="0"/>
        </a:lnRef>
        <a:fillRef idx="3">
          <a:scrgbClr r="0" g="0" b="0"/>
        </a:fillRef>
        <a:effectRef idx="2">
          <a:scrgbClr r="0" g="0" b="0"/>
        </a:effectRef>
        <a:fontRef idx="minor">
          <a:schemeClr val="lt1"/>
        </a:fontRef>
      </dsp:style>
    </dsp:sp>
    <dsp:sp modelId="{5976CCDA-BFD4-3B4B-86E0-6C5C784D20DD}">
      <dsp:nvSpPr>
        <dsp:cNvPr id="0" name=""/>
        <dsp:cNvSpPr/>
      </dsp:nvSpPr>
      <dsp:spPr>
        <a:xfrm>
          <a:off x="0" y="2891757"/>
          <a:ext cx="4996207" cy="96297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4770" tIns="64770" rIns="64770" bIns="64770" numCol="1" spcCol="1270" anchor="t" anchorCtr="0">
          <a:noAutofit/>
        </a:bodyPr>
        <a:lstStyle/>
        <a:p>
          <a:pPr marL="0" lvl="0" indent="0" algn="l" defTabSz="755650">
            <a:lnSpc>
              <a:spcPct val="90000"/>
            </a:lnSpc>
            <a:spcBef>
              <a:spcPct val="0"/>
            </a:spcBef>
            <a:spcAft>
              <a:spcPct val="35000"/>
            </a:spcAft>
            <a:buNone/>
          </a:pPr>
          <a:r>
            <a:rPr lang="en-US" sz="1700" kern="1200"/>
            <a:t>&lt;5 feel that there is a lack of diversity in the curriculum </a:t>
          </a:r>
        </a:p>
      </dsp:txBody>
      <dsp:txXfrm>
        <a:off x="0" y="2891757"/>
        <a:ext cx="4996207" cy="962978"/>
      </dsp:txXfrm>
    </dsp:sp>
    <dsp:sp modelId="{142479AF-739C-CB4D-BB55-C5FC4CEF66E1}">
      <dsp:nvSpPr>
        <dsp:cNvPr id="0" name=""/>
        <dsp:cNvSpPr/>
      </dsp:nvSpPr>
      <dsp:spPr>
        <a:xfrm>
          <a:off x="0" y="3854736"/>
          <a:ext cx="4996207" cy="0"/>
        </a:xfrm>
        <a:prstGeom prst="line">
          <a:avLst/>
        </a:prstGeom>
        <a:solidFill>
          <a:schemeClr val="accent5">
            <a:hueOff val="1211543"/>
            <a:satOff val="150"/>
            <a:lumOff val="-4550"/>
            <a:alphaOff val="0"/>
          </a:schemeClr>
        </a:solidFill>
        <a:ln w="9525" cap="flat" cmpd="sng" algn="ctr">
          <a:solidFill>
            <a:schemeClr val="accent5">
              <a:hueOff val="1211543"/>
              <a:satOff val="150"/>
              <a:lumOff val="-4550"/>
              <a:alphaOff val="0"/>
            </a:schemeClr>
          </a:solidFill>
          <a:prstDash val="solid"/>
        </a:ln>
        <a:effectLst/>
      </dsp:spPr>
      <dsp:style>
        <a:lnRef idx="1">
          <a:scrgbClr r="0" g="0" b="0"/>
        </a:lnRef>
        <a:fillRef idx="3">
          <a:scrgbClr r="0" g="0" b="0"/>
        </a:fillRef>
        <a:effectRef idx="2">
          <a:scrgbClr r="0" g="0" b="0"/>
        </a:effectRef>
        <a:fontRef idx="minor">
          <a:schemeClr val="lt1"/>
        </a:fontRef>
      </dsp:style>
    </dsp:sp>
    <dsp:sp modelId="{6A607CA3-A6E4-F04D-BEB3-93C285E294E2}">
      <dsp:nvSpPr>
        <dsp:cNvPr id="0" name=""/>
        <dsp:cNvSpPr/>
      </dsp:nvSpPr>
      <dsp:spPr>
        <a:xfrm>
          <a:off x="0" y="3854736"/>
          <a:ext cx="4996207" cy="96297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4770" tIns="64770" rIns="64770" bIns="64770" numCol="1" spcCol="1270" anchor="t" anchorCtr="0">
          <a:noAutofit/>
        </a:bodyPr>
        <a:lstStyle/>
        <a:p>
          <a:pPr marL="0" lvl="0" indent="0" algn="l" defTabSz="755650">
            <a:lnSpc>
              <a:spcPct val="90000"/>
            </a:lnSpc>
            <a:spcBef>
              <a:spcPct val="0"/>
            </a:spcBef>
            <a:spcAft>
              <a:spcPct val="35000"/>
            </a:spcAft>
            <a:buNone/>
          </a:pPr>
          <a:r>
            <a:rPr lang="en-US" sz="1700" kern="1200"/>
            <a:t>&lt;5 feel the need for a diversity statement </a:t>
          </a:r>
        </a:p>
      </dsp:txBody>
      <dsp:txXfrm>
        <a:off x="0" y="3854736"/>
        <a:ext cx="4996207" cy="962978"/>
      </dsp:txXfrm>
    </dsp:sp>
    <dsp:sp modelId="{67003AAF-BFCE-D940-8205-FE3881A53C52}">
      <dsp:nvSpPr>
        <dsp:cNvPr id="0" name=""/>
        <dsp:cNvSpPr/>
      </dsp:nvSpPr>
      <dsp:spPr>
        <a:xfrm>
          <a:off x="0" y="4817714"/>
          <a:ext cx="4996207" cy="0"/>
        </a:xfrm>
        <a:prstGeom prst="line">
          <a:avLst/>
        </a:prstGeom>
        <a:solidFill>
          <a:schemeClr val="accent5">
            <a:hueOff val="1514429"/>
            <a:satOff val="187"/>
            <a:lumOff val="-5687"/>
            <a:alphaOff val="0"/>
          </a:schemeClr>
        </a:solidFill>
        <a:ln w="9525" cap="flat" cmpd="sng" algn="ctr">
          <a:solidFill>
            <a:schemeClr val="accent5">
              <a:hueOff val="1514429"/>
              <a:satOff val="187"/>
              <a:lumOff val="-5687"/>
              <a:alphaOff val="0"/>
            </a:schemeClr>
          </a:solidFill>
          <a:prstDash val="solid"/>
        </a:ln>
        <a:effectLst/>
      </dsp:spPr>
      <dsp:style>
        <a:lnRef idx="1">
          <a:scrgbClr r="0" g="0" b="0"/>
        </a:lnRef>
        <a:fillRef idx="3">
          <a:scrgbClr r="0" g="0" b="0"/>
        </a:fillRef>
        <a:effectRef idx="2">
          <a:scrgbClr r="0" g="0" b="0"/>
        </a:effectRef>
        <a:fontRef idx="minor">
          <a:schemeClr val="lt1"/>
        </a:fontRef>
      </dsp:style>
    </dsp:sp>
    <dsp:sp modelId="{C1024EE5-FCE4-2046-B2AB-513D60162F26}">
      <dsp:nvSpPr>
        <dsp:cNvPr id="0" name=""/>
        <dsp:cNvSpPr/>
      </dsp:nvSpPr>
      <dsp:spPr>
        <a:xfrm>
          <a:off x="0" y="4817714"/>
          <a:ext cx="4996207" cy="96297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4770" tIns="64770" rIns="64770" bIns="64770" numCol="1" spcCol="1270" anchor="t" anchorCtr="0">
          <a:noAutofit/>
        </a:bodyPr>
        <a:lstStyle/>
        <a:p>
          <a:pPr marL="0" lvl="0" indent="0" algn="l" defTabSz="755650">
            <a:lnSpc>
              <a:spcPct val="90000"/>
            </a:lnSpc>
            <a:spcBef>
              <a:spcPct val="0"/>
            </a:spcBef>
            <a:spcAft>
              <a:spcPct val="35000"/>
            </a:spcAft>
            <a:buNone/>
          </a:pPr>
          <a:r>
            <a:rPr lang="en-US" sz="1700" kern="1200"/>
            <a:t>15 have experienced on more than one occasion harassment from other students in the form of racial slurs and/or threats against their safety</a:t>
          </a:r>
        </a:p>
      </dsp:txBody>
      <dsp:txXfrm>
        <a:off x="0" y="4817714"/>
        <a:ext cx="4996207" cy="962978"/>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8A547C7-753F-3C47-8D34-335BA1580FCF}">
      <dsp:nvSpPr>
        <dsp:cNvPr id="0" name=""/>
        <dsp:cNvSpPr/>
      </dsp:nvSpPr>
      <dsp:spPr>
        <a:xfrm>
          <a:off x="0" y="705"/>
          <a:ext cx="6669431" cy="0"/>
        </a:xfrm>
        <a:prstGeom prst="line">
          <a:avLst/>
        </a:prstGeom>
        <a:solidFill>
          <a:schemeClr val="accent2">
            <a:hueOff val="0"/>
            <a:satOff val="0"/>
            <a:lumOff val="0"/>
            <a:alphaOff val="0"/>
          </a:schemeClr>
        </a:solidFill>
        <a:ln w="9525" cap="flat" cmpd="sng" algn="ctr">
          <a:solidFill>
            <a:schemeClr val="accent2">
              <a:hueOff val="0"/>
              <a:satOff val="0"/>
              <a:lumOff val="0"/>
              <a:alphaOff val="0"/>
            </a:schemeClr>
          </a:solidFill>
          <a:prstDash val="solid"/>
        </a:ln>
        <a:effectLst/>
      </dsp:spPr>
      <dsp:style>
        <a:lnRef idx="1">
          <a:scrgbClr r="0" g="0" b="0"/>
        </a:lnRef>
        <a:fillRef idx="3">
          <a:scrgbClr r="0" g="0" b="0"/>
        </a:fillRef>
        <a:effectRef idx="2">
          <a:scrgbClr r="0" g="0" b="0"/>
        </a:effectRef>
        <a:fontRef idx="minor">
          <a:schemeClr val="lt1"/>
        </a:fontRef>
      </dsp:style>
    </dsp:sp>
    <dsp:sp modelId="{20509611-396C-3C43-818A-E8220A7434AE}">
      <dsp:nvSpPr>
        <dsp:cNvPr id="0" name=""/>
        <dsp:cNvSpPr/>
      </dsp:nvSpPr>
      <dsp:spPr>
        <a:xfrm>
          <a:off x="0" y="705"/>
          <a:ext cx="6669431" cy="64184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8580" tIns="68580" rIns="68580" bIns="68580" numCol="1" spcCol="1270" anchor="t" anchorCtr="0">
          <a:noAutofit/>
        </a:bodyPr>
        <a:lstStyle/>
        <a:p>
          <a:pPr marL="0" lvl="0" indent="0" algn="l" defTabSz="800100">
            <a:lnSpc>
              <a:spcPct val="90000"/>
            </a:lnSpc>
            <a:spcBef>
              <a:spcPct val="0"/>
            </a:spcBef>
            <a:spcAft>
              <a:spcPct val="35000"/>
            </a:spcAft>
            <a:buNone/>
          </a:pPr>
          <a:r>
            <a:rPr lang="en-US" sz="1800" kern="1200"/>
            <a:t>12 experienced no disciplinary actions taken when racial issues were reported </a:t>
          </a:r>
        </a:p>
      </dsp:txBody>
      <dsp:txXfrm>
        <a:off x="0" y="705"/>
        <a:ext cx="6669431" cy="641843"/>
      </dsp:txXfrm>
    </dsp:sp>
    <dsp:sp modelId="{864E784B-C09B-AD4C-826F-708BEBC522FC}">
      <dsp:nvSpPr>
        <dsp:cNvPr id="0" name=""/>
        <dsp:cNvSpPr/>
      </dsp:nvSpPr>
      <dsp:spPr>
        <a:xfrm>
          <a:off x="0" y="642548"/>
          <a:ext cx="6669431" cy="0"/>
        </a:xfrm>
        <a:prstGeom prst="line">
          <a:avLst/>
        </a:prstGeom>
        <a:solidFill>
          <a:schemeClr val="accent2">
            <a:hueOff val="183516"/>
            <a:satOff val="-40"/>
            <a:lumOff val="858"/>
            <a:alphaOff val="0"/>
          </a:schemeClr>
        </a:solidFill>
        <a:ln w="9525" cap="flat" cmpd="sng" algn="ctr">
          <a:solidFill>
            <a:schemeClr val="accent2">
              <a:hueOff val="183516"/>
              <a:satOff val="-40"/>
              <a:lumOff val="858"/>
              <a:alphaOff val="0"/>
            </a:schemeClr>
          </a:solidFill>
          <a:prstDash val="solid"/>
        </a:ln>
        <a:effectLst/>
      </dsp:spPr>
      <dsp:style>
        <a:lnRef idx="1">
          <a:scrgbClr r="0" g="0" b="0"/>
        </a:lnRef>
        <a:fillRef idx="3">
          <a:scrgbClr r="0" g="0" b="0"/>
        </a:fillRef>
        <a:effectRef idx="2">
          <a:scrgbClr r="0" g="0" b="0"/>
        </a:effectRef>
        <a:fontRef idx="minor">
          <a:schemeClr val="lt1"/>
        </a:fontRef>
      </dsp:style>
    </dsp:sp>
    <dsp:sp modelId="{86ACCA62-2FFA-6A4C-BA2D-3C77A162867E}">
      <dsp:nvSpPr>
        <dsp:cNvPr id="0" name=""/>
        <dsp:cNvSpPr/>
      </dsp:nvSpPr>
      <dsp:spPr>
        <a:xfrm>
          <a:off x="0" y="642548"/>
          <a:ext cx="6669431" cy="64184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8580" tIns="68580" rIns="68580" bIns="68580" numCol="1" spcCol="1270" anchor="t" anchorCtr="0">
          <a:noAutofit/>
        </a:bodyPr>
        <a:lstStyle/>
        <a:p>
          <a:pPr marL="0" lvl="0" indent="0" algn="l" defTabSz="800100">
            <a:lnSpc>
              <a:spcPct val="90000"/>
            </a:lnSpc>
            <a:spcBef>
              <a:spcPct val="0"/>
            </a:spcBef>
            <a:spcAft>
              <a:spcPct val="35000"/>
            </a:spcAft>
            <a:buNone/>
          </a:pPr>
          <a:r>
            <a:rPr lang="en-US" sz="1800" kern="1200"/>
            <a:t>&lt;5 find that there is a lack of encouragement and endorsement to attend multicultural events </a:t>
          </a:r>
        </a:p>
      </dsp:txBody>
      <dsp:txXfrm>
        <a:off x="0" y="642548"/>
        <a:ext cx="6669431" cy="641843"/>
      </dsp:txXfrm>
    </dsp:sp>
    <dsp:sp modelId="{AC9E9ABD-8D4C-3A45-87B2-62458400DC73}">
      <dsp:nvSpPr>
        <dsp:cNvPr id="0" name=""/>
        <dsp:cNvSpPr/>
      </dsp:nvSpPr>
      <dsp:spPr>
        <a:xfrm>
          <a:off x="0" y="1284391"/>
          <a:ext cx="6669431" cy="0"/>
        </a:xfrm>
        <a:prstGeom prst="line">
          <a:avLst/>
        </a:prstGeom>
        <a:solidFill>
          <a:schemeClr val="accent2">
            <a:hueOff val="367032"/>
            <a:satOff val="-80"/>
            <a:lumOff val="1716"/>
            <a:alphaOff val="0"/>
          </a:schemeClr>
        </a:solidFill>
        <a:ln w="9525" cap="flat" cmpd="sng" algn="ctr">
          <a:solidFill>
            <a:schemeClr val="accent2">
              <a:hueOff val="367032"/>
              <a:satOff val="-80"/>
              <a:lumOff val="1716"/>
              <a:alphaOff val="0"/>
            </a:schemeClr>
          </a:solidFill>
          <a:prstDash val="solid"/>
        </a:ln>
        <a:effectLst/>
      </dsp:spPr>
      <dsp:style>
        <a:lnRef idx="1">
          <a:scrgbClr r="0" g="0" b="0"/>
        </a:lnRef>
        <a:fillRef idx="3">
          <a:scrgbClr r="0" g="0" b="0"/>
        </a:fillRef>
        <a:effectRef idx="2">
          <a:scrgbClr r="0" g="0" b="0"/>
        </a:effectRef>
        <a:fontRef idx="minor">
          <a:schemeClr val="lt1"/>
        </a:fontRef>
      </dsp:style>
    </dsp:sp>
    <dsp:sp modelId="{F833DB88-C765-D14C-BF13-07C2CF67EBF8}">
      <dsp:nvSpPr>
        <dsp:cNvPr id="0" name=""/>
        <dsp:cNvSpPr/>
      </dsp:nvSpPr>
      <dsp:spPr>
        <a:xfrm>
          <a:off x="0" y="1284391"/>
          <a:ext cx="6669431" cy="64184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8580" tIns="68580" rIns="68580" bIns="68580" numCol="1" spcCol="1270" anchor="t" anchorCtr="0">
          <a:noAutofit/>
        </a:bodyPr>
        <a:lstStyle/>
        <a:p>
          <a:pPr marL="0" lvl="0" indent="0" algn="l" defTabSz="800100">
            <a:lnSpc>
              <a:spcPct val="90000"/>
            </a:lnSpc>
            <a:spcBef>
              <a:spcPct val="0"/>
            </a:spcBef>
            <a:spcAft>
              <a:spcPct val="35000"/>
            </a:spcAft>
            <a:buNone/>
          </a:pPr>
          <a:r>
            <a:rPr lang="en-US" sz="1800" kern="1200"/>
            <a:t>5 found that they were constantly code switching </a:t>
          </a:r>
        </a:p>
      </dsp:txBody>
      <dsp:txXfrm>
        <a:off x="0" y="1284391"/>
        <a:ext cx="6669431" cy="641843"/>
      </dsp:txXfrm>
    </dsp:sp>
    <dsp:sp modelId="{C9921D0C-B7FE-1945-A6FD-EC392A1713E2}">
      <dsp:nvSpPr>
        <dsp:cNvPr id="0" name=""/>
        <dsp:cNvSpPr/>
      </dsp:nvSpPr>
      <dsp:spPr>
        <a:xfrm>
          <a:off x="0" y="1926235"/>
          <a:ext cx="6669431" cy="0"/>
        </a:xfrm>
        <a:prstGeom prst="line">
          <a:avLst/>
        </a:prstGeom>
        <a:solidFill>
          <a:schemeClr val="accent2">
            <a:hueOff val="550548"/>
            <a:satOff val="-120"/>
            <a:lumOff val="2574"/>
            <a:alphaOff val="0"/>
          </a:schemeClr>
        </a:solidFill>
        <a:ln w="9525" cap="flat" cmpd="sng" algn="ctr">
          <a:solidFill>
            <a:schemeClr val="accent2">
              <a:hueOff val="550548"/>
              <a:satOff val="-120"/>
              <a:lumOff val="2574"/>
              <a:alphaOff val="0"/>
            </a:schemeClr>
          </a:solidFill>
          <a:prstDash val="solid"/>
        </a:ln>
        <a:effectLst/>
      </dsp:spPr>
      <dsp:style>
        <a:lnRef idx="1">
          <a:scrgbClr r="0" g="0" b="0"/>
        </a:lnRef>
        <a:fillRef idx="3">
          <a:scrgbClr r="0" g="0" b="0"/>
        </a:fillRef>
        <a:effectRef idx="2">
          <a:scrgbClr r="0" g="0" b="0"/>
        </a:effectRef>
        <a:fontRef idx="minor">
          <a:schemeClr val="lt1"/>
        </a:fontRef>
      </dsp:style>
    </dsp:sp>
    <dsp:sp modelId="{876212DA-7E13-2949-8FBF-E73B12431E19}">
      <dsp:nvSpPr>
        <dsp:cNvPr id="0" name=""/>
        <dsp:cNvSpPr/>
      </dsp:nvSpPr>
      <dsp:spPr>
        <a:xfrm>
          <a:off x="0" y="1926235"/>
          <a:ext cx="6669431" cy="64184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8580" tIns="68580" rIns="68580" bIns="68580" numCol="1" spcCol="1270" anchor="t" anchorCtr="0">
          <a:noAutofit/>
        </a:bodyPr>
        <a:lstStyle/>
        <a:p>
          <a:pPr marL="0" lvl="0" indent="0" algn="l" defTabSz="800100">
            <a:lnSpc>
              <a:spcPct val="90000"/>
            </a:lnSpc>
            <a:spcBef>
              <a:spcPct val="0"/>
            </a:spcBef>
            <a:spcAft>
              <a:spcPct val="35000"/>
            </a:spcAft>
            <a:buNone/>
          </a:pPr>
          <a:r>
            <a:rPr lang="en-US" sz="1800" kern="1200"/>
            <a:t>18 felt constantly targeted and/or alienated </a:t>
          </a:r>
        </a:p>
      </dsp:txBody>
      <dsp:txXfrm>
        <a:off x="0" y="1926235"/>
        <a:ext cx="6669431" cy="641843"/>
      </dsp:txXfrm>
    </dsp:sp>
    <dsp:sp modelId="{D439D5E3-0741-DF46-AF4F-30114300F795}">
      <dsp:nvSpPr>
        <dsp:cNvPr id="0" name=""/>
        <dsp:cNvSpPr/>
      </dsp:nvSpPr>
      <dsp:spPr>
        <a:xfrm>
          <a:off x="0" y="2568078"/>
          <a:ext cx="6669431" cy="0"/>
        </a:xfrm>
        <a:prstGeom prst="line">
          <a:avLst/>
        </a:prstGeom>
        <a:solidFill>
          <a:schemeClr val="accent2">
            <a:hueOff val="734063"/>
            <a:satOff val="-160"/>
            <a:lumOff val="3431"/>
            <a:alphaOff val="0"/>
          </a:schemeClr>
        </a:solidFill>
        <a:ln w="9525" cap="flat" cmpd="sng" algn="ctr">
          <a:solidFill>
            <a:schemeClr val="accent2">
              <a:hueOff val="734063"/>
              <a:satOff val="-160"/>
              <a:lumOff val="3431"/>
              <a:alphaOff val="0"/>
            </a:schemeClr>
          </a:solidFill>
          <a:prstDash val="solid"/>
        </a:ln>
        <a:effectLst/>
      </dsp:spPr>
      <dsp:style>
        <a:lnRef idx="1">
          <a:scrgbClr r="0" g="0" b="0"/>
        </a:lnRef>
        <a:fillRef idx="3">
          <a:scrgbClr r="0" g="0" b="0"/>
        </a:fillRef>
        <a:effectRef idx="2">
          <a:scrgbClr r="0" g="0" b="0"/>
        </a:effectRef>
        <a:fontRef idx="minor">
          <a:schemeClr val="lt1"/>
        </a:fontRef>
      </dsp:style>
    </dsp:sp>
    <dsp:sp modelId="{E66E600F-BFAE-1F48-B7D7-30CB4FC8E46C}">
      <dsp:nvSpPr>
        <dsp:cNvPr id="0" name=""/>
        <dsp:cNvSpPr/>
      </dsp:nvSpPr>
      <dsp:spPr>
        <a:xfrm>
          <a:off x="0" y="2568078"/>
          <a:ext cx="6669431" cy="64184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8580" tIns="68580" rIns="68580" bIns="68580" numCol="1" spcCol="1270" anchor="t" anchorCtr="0">
          <a:noAutofit/>
        </a:bodyPr>
        <a:lstStyle/>
        <a:p>
          <a:pPr marL="0" lvl="0" indent="0" algn="l" defTabSz="800100">
            <a:lnSpc>
              <a:spcPct val="90000"/>
            </a:lnSpc>
            <a:spcBef>
              <a:spcPct val="0"/>
            </a:spcBef>
            <a:spcAft>
              <a:spcPct val="35000"/>
            </a:spcAft>
            <a:buNone/>
          </a:pPr>
          <a:r>
            <a:rPr lang="en-US" sz="1800" kern="1200"/>
            <a:t>&lt;5 have seen on multiple occasions offensive media, food, poster, and/or events hosted by the university </a:t>
          </a:r>
        </a:p>
      </dsp:txBody>
      <dsp:txXfrm>
        <a:off x="0" y="2568078"/>
        <a:ext cx="6669431" cy="641843"/>
      </dsp:txXfrm>
    </dsp:sp>
    <dsp:sp modelId="{B6C8FEBC-9B90-7F42-B2C4-59EAB9820953}">
      <dsp:nvSpPr>
        <dsp:cNvPr id="0" name=""/>
        <dsp:cNvSpPr/>
      </dsp:nvSpPr>
      <dsp:spPr>
        <a:xfrm>
          <a:off x="0" y="3209921"/>
          <a:ext cx="6669431" cy="0"/>
        </a:xfrm>
        <a:prstGeom prst="line">
          <a:avLst/>
        </a:prstGeom>
        <a:solidFill>
          <a:schemeClr val="accent2">
            <a:hueOff val="917579"/>
            <a:satOff val="-200"/>
            <a:lumOff val="4289"/>
            <a:alphaOff val="0"/>
          </a:schemeClr>
        </a:solidFill>
        <a:ln w="9525" cap="flat" cmpd="sng" algn="ctr">
          <a:solidFill>
            <a:schemeClr val="accent2">
              <a:hueOff val="917579"/>
              <a:satOff val="-200"/>
              <a:lumOff val="4289"/>
              <a:alphaOff val="0"/>
            </a:schemeClr>
          </a:solidFill>
          <a:prstDash val="solid"/>
        </a:ln>
        <a:effectLst/>
      </dsp:spPr>
      <dsp:style>
        <a:lnRef idx="1">
          <a:scrgbClr r="0" g="0" b="0"/>
        </a:lnRef>
        <a:fillRef idx="3">
          <a:scrgbClr r="0" g="0" b="0"/>
        </a:fillRef>
        <a:effectRef idx="2">
          <a:scrgbClr r="0" g="0" b="0"/>
        </a:effectRef>
        <a:fontRef idx="minor">
          <a:schemeClr val="lt1"/>
        </a:fontRef>
      </dsp:style>
    </dsp:sp>
    <dsp:sp modelId="{99A5EDDC-7C4B-8545-9EFE-1E40B43CA7AE}">
      <dsp:nvSpPr>
        <dsp:cNvPr id="0" name=""/>
        <dsp:cNvSpPr/>
      </dsp:nvSpPr>
      <dsp:spPr>
        <a:xfrm>
          <a:off x="0" y="3209921"/>
          <a:ext cx="6669431" cy="64184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8580" tIns="68580" rIns="68580" bIns="68580" numCol="1" spcCol="1270" anchor="t" anchorCtr="0">
          <a:noAutofit/>
        </a:bodyPr>
        <a:lstStyle/>
        <a:p>
          <a:pPr marL="0" lvl="0" indent="0" algn="l" defTabSz="800100">
            <a:lnSpc>
              <a:spcPct val="90000"/>
            </a:lnSpc>
            <a:spcBef>
              <a:spcPct val="0"/>
            </a:spcBef>
            <a:spcAft>
              <a:spcPct val="35000"/>
            </a:spcAft>
            <a:buNone/>
          </a:pPr>
          <a:r>
            <a:rPr lang="en-US" sz="1800" kern="1200"/>
            <a:t>&lt;5 lack of multicultural programing </a:t>
          </a:r>
        </a:p>
      </dsp:txBody>
      <dsp:txXfrm>
        <a:off x="0" y="3209921"/>
        <a:ext cx="6669431" cy="641843"/>
      </dsp:txXfrm>
    </dsp:sp>
    <dsp:sp modelId="{71B7B772-CABE-634E-9122-5C1033AD01DD}">
      <dsp:nvSpPr>
        <dsp:cNvPr id="0" name=""/>
        <dsp:cNvSpPr/>
      </dsp:nvSpPr>
      <dsp:spPr>
        <a:xfrm>
          <a:off x="0" y="3851764"/>
          <a:ext cx="6669431" cy="0"/>
        </a:xfrm>
        <a:prstGeom prst="line">
          <a:avLst/>
        </a:prstGeom>
        <a:solidFill>
          <a:schemeClr val="accent2">
            <a:hueOff val="1101095"/>
            <a:satOff val="-240"/>
            <a:lumOff val="5147"/>
            <a:alphaOff val="0"/>
          </a:schemeClr>
        </a:solidFill>
        <a:ln w="9525" cap="flat" cmpd="sng" algn="ctr">
          <a:solidFill>
            <a:schemeClr val="accent2">
              <a:hueOff val="1101095"/>
              <a:satOff val="-240"/>
              <a:lumOff val="5147"/>
              <a:alphaOff val="0"/>
            </a:schemeClr>
          </a:solidFill>
          <a:prstDash val="solid"/>
        </a:ln>
        <a:effectLst/>
      </dsp:spPr>
      <dsp:style>
        <a:lnRef idx="1">
          <a:scrgbClr r="0" g="0" b="0"/>
        </a:lnRef>
        <a:fillRef idx="3">
          <a:scrgbClr r="0" g="0" b="0"/>
        </a:fillRef>
        <a:effectRef idx="2">
          <a:scrgbClr r="0" g="0" b="0"/>
        </a:effectRef>
        <a:fontRef idx="minor">
          <a:schemeClr val="lt1"/>
        </a:fontRef>
      </dsp:style>
    </dsp:sp>
    <dsp:sp modelId="{38F7162E-A16E-9F49-832E-F81C11057B36}">
      <dsp:nvSpPr>
        <dsp:cNvPr id="0" name=""/>
        <dsp:cNvSpPr/>
      </dsp:nvSpPr>
      <dsp:spPr>
        <a:xfrm>
          <a:off x="0" y="3851764"/>
          <a:ext cx="6669431" cy="64184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8580" tIns="68580" rIns="68580" bIns="68580" numCol="1" spcCol="1270" anchor="t" anchorCtr="0">
          <a:noAutofit/>
        </a:bodyPr>
        <a:lstStyle/>
        <a:p>
          <a:pPr marL="0" lvl="0" indent="0" algn="l" defTabSz="800100">
            <a:lnSpc>
              <a:spcPct val="90000"/>
            </a:lnSpc>
            <a:spcBef>
              <a:spcPct val="0"/>
            </a:spcBef>
            <a:spcAft>
              <a:spcPct val="35000"/>
            </a:spcAft>
            <a:buNone/>
          </a:pPr>
          <a:r>
            <a:rPr lang="en-US" sz="1800" kern="1200"/>
            <a:t>5 find that there is a lack of disciplinary actions taken against reported faculty both tenured and non tenured </a:t>
          </a:r>
        </a:p>
      </dsp:txBody>
      <dsp:txXfrm>
        <a:off x="0" y="3851764"/>
        <a:ext cx="6669431" cy="641843"/>
      </dsp:txXfrm>
    </dsp:sp>
    <dsp:sp modelId="{6C578705-366B-3748-BAD3-08AC5AA7A745}">
      <dsp:nvSpPr>
        <dsp:cNvPr id="0" name=""/>
        <dsp:cNvSpPr/>
      </dsp:nvSpPr>
      <dsp:spPr>
        <a:xfrm>
          <a:off x="0" y="4493608"/>
          <a:ext cx="6669431" cy="0"/>
        </a:xfrm>
        <a:prstGeom prst="line">
          <a:avLst/>
        </a:prstGeom>
        <a:solidFill>
          <a:schemeClr val="accent2">
            <a:hueOff val="1284611"/>
            <a:satOff val="-280"/>
            <a:lumOff val="6005"/>
            <a:alphaOff val="0"/>
          </a:schemeClr>
        </a:solidFill>
        <a:ln w="9525" cap="flat" cmpd="sng" algn="ctr">
          <a:solidFill>
            <a:schemeClr val="accent2">
              <a:hueOff val="1284611"/>
              <a:satOff val="-280"/>
              <a:lumOff val="6005"/>
              <a:alphaOff val="0"/>
            </a:schemeClr>
          </a:solidFill>
          <a:prstDash val="solid"/>
        </a:ln>
        <a:effectLst/>
      </dsp:spPr>
      <dsp:style>
        <a:lnRef idx="1">
          <a:scrgbClr r="0" g="0" b="0"/>
        </a:lnRef>
        <a:fillRef idx="3">
          <a:scrgbClr r="0" g="0" b="0"/>
        </a:fillRef>
        <a:effectRef idx="2">
          <a:scrgbClr r="0" g="0" b="0"/>
        </a:effectRef>
        <a:fontRef idx="minor">
          <a:schemeClr val="lt1"/>
        </a:fontRef>
      </dsp:style>
    </dsp:sp>
    <dsp:sp modelId="{845B752C-D955-D947-BFF4-B09F16E0F28A}">
      <dsp:nvSpPr>
        <dsp:cNvPr id="0" name=""/>
        <dsp:cNvSpPr/>
      </dsp:nvSpPr>
      <dsp:spPr>
        <a:xfrm>
          <a:off x="0" y="4493608"/>
          <a:ext cx="6669431" cy="64184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8580" tIns="68580" rIns="68580" bIns="68580" numCol="1" spcCol="1270" anchor="t" anchorCtr="0">
          <a:noAutofit/>
        </a:bodyPr>
        <a:lstStyle/>
        <a:p>
          <a:pPr marL="0" lvl="0" indent="0" algn="l" defTabSz="800100">
            <a:lnSpc>
              <a:spcPct val="90000"/>
            </a:lnSpc>
            <a:spcBef>
              <a:spcPct val="0"/>
            </a:spcBef>
            <a:spcAft>
              <a:spcPct val="35000"/>
            </a:spcAft>
            <a:buNone/>
          </a:pPr>
          <a:r>
            <a:rPr lang="en-US" sz="1800" kern="1200"/>
            <a:t>8 the only safe place is the multicultural office </a:t>
          </a:r>
        </a:p>
      </dsp:txBody>
      <dsp:txXfrm>
        <a:off x="0" y="4493608"/>
        <a:ext cx="6669431" cy="641843"/>
      </dsp:txXfrm>
    </dsp:sp>
    <dsp:sp modelId="{61CDCC7D-3194-8643-9950-04A0736C7B3E}">
      <dsp:nvSpPr>
        <dsp:cNvPr id="0" name=""/>
        <dsp:cNvSpPr/>
      </dsp:nvSpPr>
      <dsp:spPr>
        <a:xfrm>
          <a:off x="0" y="5135451"/>
          <a:ext cx="6669431" cy="0"/>
        </a:xfrm>
        <a:prstGeom prst="line">
          <a:avLst/>
        </a:prstGeom>
        <a:solidFill>
          <a:schemeClr val="accent2">
            <a:hueOff val="1468127"/>
            <a:satOff val="-320"/>
            <a:lumOff val="6863"/>
            <a:alphaOff val="0"/>
          </a:schemeClr>
        </a:solidFill>
        <a:ln w="9525" cap="flat" cmpd="sng" algn="ctr">
          <a:solidFill>
            <a:schemeClr val="accent2">
              <a:hueOff val="1468127"/>
              <a:satOff val="-320"/>
              <a:lumOff val="6863"/>
              <a:alphaOff val="0"/>
            </a:schemeClr>
          </a:solidFill>
          <a:prstDash val="solid"/>
        </a:ln>
        <a:effectLst/>
      </dsp:spPr>
      <dsp:style>
        <a:lnRef idx="1">
          <a:scrgbClr r="0" g="0" b="0"/>
        </a:lnRef>
        <a:fillRef idx="3">
          <a:scrgbClr r="0" g="0" b="0"/>
        </a:fillRef>
        <a:effectRef idx="2">
          <a:scrgbClr r="0" g="0" b="0"/>
        </a:effectRef>
        <a:fontRef idx="minor">
          <a:schemeClr val="lt1"/>
        </a:fontRef>
      </dsp:style>
    </dsp:sp>
    <dsp:sp modelId="{16E95922-B32A-F949-84A2-94A4C8615429}">
      <dsp:nvSpPr>
        <dsp:cNvPr id="0" name=""/>
        <dsp:cNvSpPr/>
      </dsp:nvSpPr>
      <dsp:spPr>
        <a:xfrm>
          <a:off x="0" y="5135451"/>
          <a:ext cx="6669431" cy="64184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8580" tIns="68580" rIns="68580" bIns="68580" numCol="1" spcCol="1270" anchor="t" anchorCtr="0">
          <a:noAutofit/>
        </a:bodyPr>
        <a:lstStyle/>
        <a:p>
          <a:pPr marL="0" lvl="0" indent="0" algn="l" defTabSz="800100">
            <a:lnSpc>
              <a:spcPct val="90000"/>
            </a:lnSpc>
            <a:spcBef>
              <a:spcPct val="0"/>
            </a:spcBef>
            <a:spcAft>
              <a:spcPct val="35000"/>
            </a:spcAft>
            <a:buNone/>
          </a:pPr>
          <a:r>
            <a:rPr lang="en-US" sz="1800" kern="1200"/>
            <a:t>&lt;2 have had a both positive and negative experience </a:t>
          </a:r>
        </a:p>
      </dsp:txBody>
      <dsp:txXfrm>
        <a:off x="0" y="5135451"/>
        <a:ext cx="6669431" cy="641843"/>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3DA6B01-A48B-1C4C-87F4-D60EE91EBFD8}">
      <dsp:nvSpPr>
        <dsp:cNvPr id="0" name=""/>
        <dsp:cNvSpPr/>
      </dsp:nvSpPr>
      <dsp:spPr>
        <a:xfrm>
          <a:off x="0" y="705"/>
          <a:ext cx="6669431" cy="0"/>
        </a:xfrm>
        <a:prstGeom prst="line">
          <a:avLst/>
        </a:prstGeom>
        <a:solidFill>
          <a:schemeClr val="accent2">
            <a:hueOff val="0"/>
            <a:satOff val="0"/>
            <a:lumOff val="0"/>
            <a:alphaOff val="0"/>
          </a:schemeClr>
        </a:solidFill>
        <a:ln w="9525" cap="flat" cmpd="sng" algn="ctr">
          <a:solidFill>
            <a:schemeClr val="accent2">
              <a:hueOff val="0"/>
              <a:satOff val="0"/>
              <a:lumOff val="0"/>
              <a:alphaOff val="0"/>
            </a:schemeClr>
          </a:solidFill>
          <a:prstDash val="solid"/>
        </a:ln>
        <a:effectLst/>
      </dsp:spPr>
      <dsp:style>
        <a:lnRef idx="1">
          <a:scrgbClr r="0" g="0" b="0"/>
        </a:lnRef>
        <a:fillRef idx="3">
          <a:scrgbClr r="0" g="0" b="0"/>
        </a:fillRef>
        <a:effectRef idx="2">
          <a:scrgbClr r="0" g="0" b="0"/>
        </a:effectRef>
        <a:fontRef idx="minor">
          <a:schemeClr val="lt1"/>
        </a:fontRef>
      </dsp:style>
    </dsp:sp>
    <dsp:sp modelId="{6CE59B51-25DC-AB4F-A103-567D040B1859}">
      <dsp:nvSpPr>
        <dsp:cNvPr id="0" name=""/>
        <dsp:cNvSpPr/>
      </dsp:nvSpPr>
      <dsp:spPr>
        <a:xfrm>
          <a:off x="0" y="705"/>
          <a:ext cx="6669431" cy="64184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8580" tIns="68580" rIns="68580" bIns="68580" numCol="1" spcCol="1270" anchor="t" anchorCtr="0">
          <a:noAutofit/>
        </a:bodyPr>
        <a:lstStyle/>
        <a:p>
          <a:pPr marL="0" lvl="0" indent="0" algn="l" defTabSz="800100">
            <a:lnSpc>
              <a:spcPct val="90000"/>
            </a:lnSpc>
            <a:spcBef>
              <a:spcPct val="0"/>
            </a:spcBef>
            <a:spcAft>
              <a:spcPct val="35000"/>
            </a:spcAft>
            <a:buNone/>
          </a:pPr>
          <a:r>
            <a:rPr lang="en-US" sz="1800" kern="1200"/>
            <a:t>8  feel that there is a lack of support form faculty </a:t>
          </a:r>
        </a:p>
      </dsp:txBody>
      <dsp:txXfrm>
        <a:off x="0" y="705"/>
        <a:ext cx="6669431" cy="641843"/>
      </dsp:txXfrm>
    </dsp:sp>
    <dsp:sp modelId="{11FF8F64-1FE4-6C45-98A1-6063AEF86A8D}">
      <dsp:nvSpPr>
        <dsp:cNvPr id="0" name=""/>
        <dsp:cNvSpPr/>
      </dsp:nvSpPr>
      <dsp:spPr>
        <a:xfrm>
          <a:off x="0" y="642548"/>
          <a:ext cx="6669431" cy="0"/>
        </a:xfrm>
        <a:prstGeom prst="line">
          <a:avLst/>
        </a:prstGeom>
        <a:solidFill>
          <a:schemeClr val="accent2">
            <a:hueOff val="183516"/>
            <a:satOff val="-40"/>
            <a:lumOff val="858"/>
            <a:alphaOff val="0"/>
          </a:schemeClr>
        </a:solidFill>
        <a:ln w="9525" cap="flat" cmpd="sng" algn="ctr">
          <a:solidFill>
            <a:schemeClr val="accent2">
              <a:hueOff val="183516"/>
              <a:satOff val="-40"/>
              <a:lumOff val="858"/>
              <a:alphaOff val="0"/>
            </a:schemeClr>
          </a:solidFill>
          <a:prstDash val="solid"/>
        </a:ln>
        <a:effectLst/>
      </dsp:spPr>
      <dsp:style>
        <a:lnRef idx="1">
          <a:scrgbClr r="0" g="0" b="0"/>
        </a:lnRef>
        <a:fillRef idx="3">
          <a:scrgbClr r="0" g="0" b="0"/>
        </a:fillRef>
        <a:effectRef idx="2">
          <a:scrgbClr r="0" g="0" b="0"/>
        </a:effectRef>
        <a:fontRef idx="minor">
          <a:schemeClr val="lt1"/>
        </a:fontRef>
      </dsp:style>
    </dsp:sp>
    <dsp:sp modelId="{968A450F-B85C-E448-91DC-A238607A2FDC}">
      <dsp:nvSpPr>
        <dsp:cNvPr id="0" name=""/>
        <dsp:cNvSpPr/>
      </dsp:nvSpPr>
      <dsp:spPr>
        <a:xfrm>
          <a:off x="0" y="642548"/>
          <a:ext cx="6669431" cy="64184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8580" tIns="68580" rIns="68580" bIns="68580" numCol="1" spcCol="1270" anchor="t" anchorCtr="0">
          <a:noAutofit/>
        </a:bodyPr>
        <a:lstStyle/>
        <a:p>
          <a:pPr marL="0" lvl="0" indent="0" algn="l" defTabSz="800100">
            <a:lnSpc>
              <a:spcPct val="90000"/>
            </a:lnSpc>
            <a:spcBef>
              <a:spcPct val="0"/>
            </a:spcBef>
            <a:spcAft>
              <a:spcPct val="35000"/>
            </a:spcAft>
            <a:buNone/>
          </a:pPr>
          <a:r>
            <a:rPr lang="en-US" sz="1800" kern="1200"/>
            <a:t>&lt;5 POC’s have experienced stress to to the climate of the university that has impacted their academics</a:t>
          </a:r>
        </a:p>
      </dsp:txBody>
      <dsp:txXfrm>
        <a:off x="0" y="642548"/>
        <a:ext cx="6669431" cy="641843"/>
      </dsp:txXfrm>
    </dsp:sp>
    <dsp:sp modelId="{401D7FE3-DE16-5042-B1D4-8A8F00C4EE33}">
      <dsp:nvSpPr>
        <dsp:cNvPr id="0" name=""/>
        <dsp:cNvSpPr/>
      </dsp:nvSpPr>
      <dsp:spPr>
        <a:xfrm>
          <a:off x="0" y="1284391"/>
          <a:ext cx="6669431" cy="0"/>
        </a:xfrm>
        <a:prstGeom prst="line">
          <a:avLst/>
        </a:prstGeom>
        <a:solidFill>
          <a:schemeClr val="accent2">
            <a:hueOff val="367032"/>
            <a:satOff val="-80"/>
            <a:lumOff val="1716"/>
            <a:alphaOff val="0"/>
          </a:schemeClr>
        </a:solidFill>
        <a:ln w="9525" cap="flat" cmpd="sng" algn="ctr">
          <a:solidFill>
            <a:schemeClr val="accent2">
              <a:hueOff val="367032"/>
              <a:satOff val="-80"/>
              <a:lumOff val="1716"/>
              <a:alphaOff val="0"/>
            </a:schemeClr>
          </a:solidFill>
          <a:prstDash val="solid"/>
        </a:ln>
        <a:effectLst/>
      </dsp:spPr>
      <dsp:style>
        <a:lnRef idx="1">
          <a:scrgbClr r="0" g="0" b="0"/>
        </a:lnRef>
        <a:fillRef idx="3">
          <a:scrgbClr r="0" g="0" b="0"/>
        </a:fillRef>
        <a:effectRef idx="2">
          <a:scrgbClr r="0" g="0" b="0"/>
        </a:effectRef>
        <a:fontRef idx="minor">
          <a:schemeClr val="lt1"/>
        </a:fontRef>
      </dsp:style>
    </dsp:sp>
    <dsp:sp modelId="{39F50731-547D-9747-A160-DC02B4C8B30A}">
      <dsp:nvSpPr>
        <dsp:cNvPr id="0" name=""/>
        <dsp:cNvSpPr/>
      </dsp:nvSpPr>
      <dsp:spPr>
        <a:xfrm>
          <a:off x="0" y="1284391"/>
          <a:ext cx="6669431" cy="64184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8580" tIns="68580" rIns="68580" bIns="68580" numCol="1" spcCol="1270" anchor="t" anchorCtr="0">
          <a:noAutofit/>
        </a:bodyPr>
        <a:lstStyle/>
        <a:p>
          <a:pPr marL="0" lvl="0" indent="0" algn="l" defTabSz="800100">
            <a:lnSpc>
              <a:spcPct val="90000"/>
            </a:lnSpc>
            <a:spcBef>
              <a:spcPct val="0"/>
            </a:spcBef>
            <a:spcAft>
              <a:spcPct val="35000"/>
            </a:spcAft>
            <a:buNone/>
          </a:pPr>
          <a:r>
            <a:rPr lang="en-US" sz="1800" kern="1200"/>
            <a:t>10 feel alone on campus </a:t>
          </a:r>
        </a:p>
      </dsp:txBody>
      <dsp:txXfrm>
        <a:off x="0" y="1284391"/>
        <a:ext cx="6669431" cy="641843"/>
      </dsp:txXfrm>
    </dsp:sp>
    <dsp:sp modelId="{92A717D0-A005-204E-A482-F299E8D4CBE5}">
      <dsp:nvSpPr>
        <dsp:cNvPr id="0" name=""/>
        <dsp:cNvSpPr/>
      </dsp:nvSpPr>
      <dsp:spPr>
        <a:xfrm>
          <a:off x="0" y="1926235"/>
          <a:ext cx="6669431" cy="0"/>
        </a:xfrm>
        <a:prstGeom prst="line">
          <a:avLst/>
        </a:prstGeom>
        <a:solidFill>
          <a:schemeClr val="accent2">
            <a:hueOff val="550548"/>
            <a:satOff val="-120"/>
            <a:lumOff val="2574"/>
            <a:alphaOff val="0"/>
          </a:schemeClr>
        </a:solidFill>
        <a:ln w="9525" cap="flat" cmpd="sng" algn="ctr">
          <a:solidFill>
            <a:schemeClr val="accent2">
              <a:hueOff val="550548"/>
              <a:satOff val="-120"/>
              <a:lumOff val="2574"/>
              <a:alphaOff val="0"/>
            </a:schemeClr>
          </a:solidFill>
          <a:prstDash val="solid"/>
        </a:ln>
        <a:effectLst/>
      </dsp:spPr>
      <dsp:style>
        <a:lnRef idx="1">
          <a:scrgbClr r="0" g="0" b="0"/>
        </a:lnRef>
        <a:fillRef idx="3">
          <a:scrgbClr r="0" g="0" b="0"/>
        </a:fillRef>
        <a:effectRef idx="2">
          <a:scrgbClr r="0" g="0" b="0"/>
        </a:effectRef>
        <a:fontRef idx="minor">
          <a:schemeClr val="lt1"/>
        </a:fontRef>
      </dsp:style>
    </dsp:sp>
    <dsp:sp modelId="{DC81EF1F-4E4F-B94F-8AC1-2C88A24A5D4A}">
      <dsp:nvSpPr>
        <dsp:cNvPr id="0" name=""/>
        <dsp:cNvSpPr/>
      </dsp:nvSpPr>
      <dsp:spPr>
        <a:xfrm>
          <a:off x="0" y="1926235"/>
          <a:ext cx="6669431" cy="64184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8580" tIns="68580" rIns="68580" bIns="68580" numCol="1" spcCol="1270" anchor="t" anchorCtr="0">
          <a:noAutofit/>
        </a:bodyPr>
        <a:lstStyle/>
        <a:p>
          <a:pPr marL="0" lvl="0" indent="0" algn="l" defTabSz="800100">
            <a:lnSpc>
              <a:spcPct val="90000"/>
            </a:lnSpc>
            <a:spcBef>
              <a:spcPct val="0"/>
            </a:spcBef>
            <a:spcAft>
              <a:spcPct val="35000"/>
            </a:spcAft>
            <a:buNone/>
          </a:pPr>
          <a:r>
            <a:rPr lang="en-US" sz="1800" kern="1200"/>
            <a:t>6 are constantly fighting stereotypes</a:t>
          </a:r>
        </a:p>
      </dsp:txBody>
      <dsp:txXfrm>
        <a:off x="0" y="1926235"/>
        <a:ext cx="6669431" cy="641843"/>
      </dsp:txXfrm>
    </dsp:sp>
    <dsp:sp modelId="{A4A375F5-E81E-F648-8E2A-3D67971BE749}">
      <dsp:nvSpPr>
        <dsp:cNvPr id="0" name=""/>
        <dsp:cNvSpPr/>
      </dsp:nvSpPr>
      <dsp:spPr>
        <a:xfrm>
          <a:off x="0" y="2568078"/>
          <a:ext cx="6669431" cy="0"/>
        </a:xfrm>
        <a:prstGeom prst="line">
          <a:avLst/>
        </a:prstGeom>
        <a:solidFill>
          <a:schemeClr val="accent2">
            <a:hueOff val="734063"/>
            <a:satOff val="-160"/>
            <a:lumOff val="3431"/>
            <a:alphaOff val="0"/>
          </a:schemeClr>
        </a:solidFill>
        <a:ln w="9525" cap="flat" cmpd="sng" algn="ctr">
          <a:solidFill>
            <a:schemeClr val="accent2">
              <a:hueOff val="734063"/>
              <a:satOff val="-160"/>
              <a:lumOff val="3431"/>
              <a:alphaOff val="0"/>
            </a:schemeClr>
          </a:solidFill>
          <a:prstDash val="solid"/>
        </a:ln>
        <a:effectLst/>
      </dsp:spPr>
      <dsp:style>
        <a:lnRef idx="1">
          <a:scrgbClr r="0" g="0" b="0"/>
        </a:lnRef>
        <a:fillRef idx="3">
          <a:scrgbClr r="0" g="0" b="0"/>
        </a:fillRef>
        <a:effectRef idx="2">
          <a:scrgbClr r="0" g="0" b="0"/>
        </a:effectRef>
        <a:fontRef idx="minor">
          <a:schemeClr val="lt1"/>
        </a:fontRef>
      </dsp:style>
    </dsp:sp>
    <dsp:sp modelId="{2D6C4934-C9BB-D740-A57D-CB4223992A60}">
      <dsp:nvSpPr>
        <dsp:cNvPr id="0" name=""/>
        <dsp:cNvSpPr/>
      </dsp:nvSpPr>
      <dsp:spPr>
        <a:xfrm>
          <a:off x="0" y="2568078"/>
          <a:ext cx="6669431" cy="64184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8580" tIns="68580" rIns="68580" bIns="68580" numCol="1" spcCol="1270" anchor="t" anchorCtr="0">
          <a:noAutofit/>
        </a:bodyPr>
        <a:lstStyle/>
        <a:p>
          <a:pPr marL="0" lvl="0" indent="0" algn="l" defTabSz="800100">
            <a:lnSpc>
              <a:spcPct val="90000"/>
            </a:lnSpc>
            <a:spcBef>
              <a:spcPct val="0"/>
            </a:spcBef>
            <a:spcAft>
              <a:spcPct val="35000"/>
            </a:spcAft>
            <a:buNone/>
          </a:pPr>
          <a:r>
            <a:rPr lang="en-US" sz="1800" kern="1200"/>
            <a:t>&lt;5 have experienced silence when racially motivated/offensive events occur</a:t>
          </a:r>
        </a:p>
      </dsp:txBody>
      <dsp:txXfrm>
        <a:off x="0" y="2568078"/>
        <a:ext cx="6669431" cy="641843"/>
      </dsp:txXfrm>
    </dsp:sp>
    <dsp:sp modelId="{A9CC5740-3489-3648-A0AC-8888A629D821}">
      <dsp:nvSpPr>
        <dsp:cNvPr id="0" name=""/>
        <dsp:cNvSpPr/>
      </dsp:nvSpPr>
      <dsp:spPr>
        <a:xfrm>
          <a:off x="0" y="3209921"/>
          <a:ext cx="6669431" cy="0"/>
        </a:xfrm>
        <a:prstGeom prst="line">
          <a:avLst/>
        </a:prstGeom>
        <a:solidFill>
          <a:schemeClr val="accent2">
            <a:hueOff val="917579"/>
            <a:satOff val="-200"/>
            <a:lumOff val="4289"/>
            <a:alphaOff val="0"/>
          </a:schemeClr>
        </a:solidFill>
        <a:ln w="9525" cap="flat" cmpd="sng" algn="ctr">
          <a:solidFill>
            <a:schemeClr val="accent2">
              <a:hueOff val="917579"/>
              <a:satOff val="-200"/>
              <a:lumOff val="4289"/>
              <a:alphaOff val="0"/>
            </a:schemeClr>
          </a:solidFill>
          <a:prstDash val="solid"/>
        </a:ln>
        <a:effectLst/>
      </dsp:spPr>
      <dsp:style>
        <a:lnRef idx="1">
          <a:scrgbClr r="0" g="0" b="0"/>
        </a:lnRef>
        <a:fillRef idx="3">
          <a:scrgbClr r="0" g="0" b="0"/>
        </a:fillRef>
        <a:effectRef idx="2">
          <a:scrgbClr r="0" g="0" b="0"/>
        </a:effectRef>
        <a:fontRef idx="minor">
          <a:schemeClr val="lt1"/>
        </a:fontRef>
      </dsp:style>
    </dsp:sp>
    <dsp:sp modelId="{24E56C06-803A-A44A-B826-21E235CBA7CC}">
      <dsp:nvSpPr>
        <dsp:cNvPr id="0" name=""/>
        <dsp:cNvSpPr/>
      </dsp:nvSpPr>
      <dsp:spPr>
        <a:xfrm>
          <a:off x="0" y="3209921"/>
          <a:ext cx="6669431" cy="64184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8580" tIns="68580" rIns="68580" bIns="68580" numCol="1" spcCol="1270" anchor="t" anchorCtr="0">
          <a:noAutofit/>
        </a:bodyPr>
        <a:lstStyle/>
        <a:p>
          <a:pPr marL="0" lvl="0" indent="0" algn="l" defTabSz="800100">
            <a:lnSpc>
              <a:spcPct val="90000"/>
            </a:lnSpc>
            <a:spcBef>
              <a:spcPct val="0"/>
            </a:spcBef>
            <a:spcAft>
              <a:spcPct val="35000"/>
            </a:spcAft>
            <a:buNone/>
          </a:pPr>
          <a:r>
            <a:rPr lang="en-US" sz="1800" kern="1200"/>
            <a:t>&lt;5 have experienced or seen racial bias or discrimination in advertising </a:t>
          </a:r>
        </a:p>
      </dsp:txBody>
      <dsp:txXfrm>
        <a:off x="0" y="3209921"/>
        <a:ext cx="6669431" cy="641843"/>
      </dsp:txXfrm>
    </dsp:sp>
    <dsp:sp modelId="{53A9C61E-751D-8047-91B1-651CBCCDDFC6}">
      <dsp:nvSpPr>
        <dsp:cNvPr id="0" name=""/>
        <dsp:cNvSpPr/>
      </dsp:nvSpPr>
      <dsp:spPr>
        <a:xfrm>
          <a:off x="0" y="3851764"/>
          <a:ext cx="6669431" cy="0"/>
        </a:xfrm>
        <a:prstGeom prst="line">
          <a:avLst/>
        </a:prstGeom>
        <a:solidFill>
          <a:schemeClr val="accent2">
            <a:hueOff val="1101095"/>
            <a:satOff val="-240"/>
            <a:lumOff val="5147"/>
            <a:alphaOff val="0"/>
          </a:schemeClr>
        </a:solidFill>
        <a:ln w="9525" cap="flat" cmpd="sng" algn="ctr">
          <a:solidFill>
            <a:schemeClr val="accent2">
              <a:hueOff val="1101095"/>
              <a:satOff val="-240"/>
              <a:lumOff val="5147"/>
              <a:alphaOff val="0"/>
            </a:schemeClr>
          </a:solidFill>
          <a:prstDash val="solid"/>
        </a:ln>
        <a:effectLst/>
      </dsp:spPr>
      <dsp:style>
        <a:lnRef idx="1">
          <a:scrgbClr r="0" g="0" b="0"/>
        </a:lnRef>
        <a:fillRef idx="3">
          <a:scrgbClr r="0" g="0" b="0"/>
        </a:fillRef>
        <a:effectRef idx="2">
          <a:scrgbClr r="0" g="0" b="0"/>
        </a:effectRef>
        <a:fontRef idx="minor">
          <a:schemeClr val="lt1"/>
        </a:fontRef>
      </dsp:style>
    </dsp:sp>
    <dsp:sp modelId="{221CE260-1BD5-7446-8285-7287714C054F}">
      <dsp:nvSpPr>
        <dsp:cNvPr id="0" name=""/>
        <dsp:cNvSpPr/>
      </dsp:nvSpPr>
      <dsp:spPr>
        <a:xfrm>
          <a:off x="0" y="3851764"/>
          <a:ext cx="6669431" cy="64184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8580" tIns="68580" rIns="68580" bIns="68580" numCol="1" spcCol="1270" anchor="t" anchorCtr="0">
          <a:noAutofit/>
        </a:bodyPr>
        <a:lstStyle/>
        <a:p>
          <a:pPr marL="0" lvl="0" indent="0" algn="l" defTabSz="800100">
            <a:lnSpc>
              <a:spcPct val="90000"/>
            </a:lnSpc>
            <a:spcBef>
              <a:spcPct val="0"/>
            </a:spcBef>
            <a:spcAft>
              <a:spcPct val="35000"/>
            </a:spcAft>
            <a:buNone/>
          </a:pPr>
          <a:r>
            <a:rPr lang="en-US" sz="1800" kern="1200"/>
            <a:t>&lt;5 believe there is a need for POC’s centered programing </a:t>
          </a:r>
        </a:p>
      </dsp:txBody>
      <dsp:txXfrm>
        <a:off x="0" y="3851764"/>
        <a:ext cx="6669431" cy="641843"/>
      </dsp:txXfrm>
    </dsp:sp>
    <dsp:sp modelId="{84FC96E6-5D8D-B440-BC25-74629570E28E}">
      <dsp:nvSpPr>
        <dsp:cNvPr id="0" name=""/>
        <dsp:cNvSpPr/>
      </dsp:nvSpPr>
      <dsp:spPr>
        <a:xfrm>
          <a:off x="0" y="4493608"/>
          <a:ext cx="6669431" cy="0"/>
        </a:xfrm>
        <a:prstGeom prst="line">
          <a:avLst/>
        </a:prstGeom>
        <a:solidFill>
          <a:schemeClr val="accent2">
            <a:hueOff val="1284611"/>
            <a:satOff val="-280"/>
            <a:lumOff val="6005"/>
            <a:alphaOff val="0"/>
          </a:schemeClr>
        </a:solidFill>
        <a:ln w="9525" cap="flat" cmpd="sng" algn="ctr">
          <a:solidFill>
            <a:schemeClr val="accent2">
              <a:hueOff val="1284611"/>
              <a:satOff val="-280"/>
              <a:lumOff val="6005"/>
              <a:alphaOff val="0"/>
            </a:schemeClr>
          </a:solidFill>
          <a:prstDash val="solid"/>
        </a:ln>
        <a:effectLst/>
      </dsp:spPr>
      <dsp:style>
        <a:lnRef idx="1">
          <a:scrgbClr r="0" g="0" b="0"/>
        </a:lnRef>
        <a:fillRef idx="3">
          <a:scrgbClr r="0" g="0" b="0"/>
        </a:fillRef>
        <a:effectRef idx="2">
          <a:scrgbClr r="0" g="0" b="0"/>
        </a:effectRef>
        <a:fontRef idx="minor">
          <a:schemeClr val="lt1"/>
        </a:fontRef>
      </dsp:style>
    </dsp:sp>
    <dsp:sp modelId="{6BBDA148-9269-5942-BB04-0EA648541B1F}">
      <dsp:nvSpPr>
        <dsp:cNvPr id="0" name=""/>
        <dsp:cNvSpPr/>
      </dsp:nvSpPr>
      <dsp:spPr>
        <a:xfrm>
          <a:off x="0" y="4493608"/>
          <a:ext cx="6669431" cy="64184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8580" tIns="68580" rIns="68580" bIns="68580" numCol="1" spcCol="1270" anchor="t" anchorCtr="0">
          <a:noAutofit/>
        </a:bodyPr>
        <a:lstStyle/>
        <a:p>
          <a:pPr marL="0" lvl="0" indent="0" algn="l" defTabSz="800100">
            <a:lnSpc>
              <a:spcPct val="90000"/>
            </a:lnSpc>
            <a:spcBef>
              <a:spcPct val="0"/>
            </a:spcBef>
            <a:spcAft>
              <a:spcPct val="35000"/>
            </a:spcAft>
            <a:buNone/>
          </a:pPr>
          <a:r>
            <a:rPr lang="en-US" sz="1800" kern="1200"/>
            <a:t>&lt;5 have experienced lack of support and silence from fellow POC’s </a:t>
          </a:r>
        </a:p>
      </dsp:txBody>
      <dsp:txXfrm>
        <a:off x="0" y="4493608"/>
        <a:ext cx="6669431" cy="641843"/>
      </dsp:txXfrm>
    </dsp:sp>
    <dsp:sp modelId="{50759ADB-77BA-CE4E-9BC3-A0BBB076F749}">
      <dsp:nvSpPr>
        <dsp:cNvPr id="0" name=""/>
        <dsp:cNvSpPr/>
      </dsp:nvSpPr>
      <dsp:spPr>
        <a:xfrm>
          <a:off x="0" y="5135451"/>
          <a:ext cx="6669431" cy="0"/>
        </a:xfrm>
        <a:prstGeom prst="line">
          <a:avLst/>
        </a:prstGeom>
        <a:solidFill>
          <a:schemeClr val="accent2">
            <a:hueOff val="1468127"/>
            <a:satOff val="-320"/>
            <a:lumOff val="6863"/>
            <a:alphaOff val="0"/>
          </a:schemeClr>
        </a:solidFill>
        <a:ln w="9525" cap="flat" cmpd="sng" algn="ctr">
          <a:solidFill>
            <a:schemeClr val="accent2">
              <a:hueOff val="1468127"/>
              <a:satOff val="-320"/>
              <a:lumOff val="6863"/>
              <a:alphaOff val="0"/>
            </a:schemeClr>
          </a:solidFill>
          <a:prstDash val="solid"/>
        </a:ln>
        <a:effectLst/>
      </dsp:spPr>
      <dsp:style>
        <a:lnRef idx="1">
          <a:scrgbClr r="0" g="0" b="0"/>
        </a:lnRef>
        <a:fillRef idx="3">
          <a:scrgbClr r="0" g="0" b="0"/>
        </a:fillRef>
        <a:effectRef idx="2">
          <a:scrgbClr r="0" g="0" b="0"/>
        </a:effectRef>
        <a:fontRef idx="minor">
          <a:schemeClr val="lt1"/>
        </a:fontRef>
      </dsp:style>
    </dsp:sp>
    <dsp:sp modelId="{1EF1F95F-AA5E-D443-B574-D5F5C83E16D3}">
      <dsp:nvSpPr>
        <dsp:cNvPr id="0" name=""/>
        <dsp:cNvSpPr/>
      </dsp:nvSpPr>
      <dsp:spPr>
        <a:xfrm>
          <a:off x="0" y="5135451"/>
          <a:ext cx="6669431" cy="64184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8580" tIns="68580" rIns="68580" bIns="68580" numCol="1" spcCol="1270" anchor="t" anchorCtr="0">
          <a:noAutofit/>
        </a:bodyPr>
        <a:lstStyle/>
        <a:p>
          <a:pPr marL="0" lvl="0" indent="0" algn="l" defTabSz="800100">
            <a:lnSpc>
              <a:spcPct val="90000"/>
            </a:lnSpc>
            <a:spcBef>
              <a:spcPct val="0"/>
            </a:spcBef>
            <a:spcAft>
              <a:spcPct val="35000"/>
            </a:spcAft>
            <a:buNone/>
          </a:pPr>
          <a:r>
            <a:rPr lang="en-US" sz="1800" kern="1200"/>
            <a:t>6 feel hopeless </a:t>
          </a:r>
        </a:p>
      </dsp:txBody>
      <dsp:txXfrm>
        <a:off x="0" y="5135451"/>
        <a:ext cx="6669431" cy="641843"/>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5F89D2B-239D-8F4A-B8E7-D55089020E2D}">
      <dsp:nvSpPr>
        <dsp:cNvPr id="0" name=""/>
        <dsp:cNvSpPr/>
      </dsp:nvSpPr>
      <dsp:spPr>
        <a:xfrm>
          <a:off x="0" y="705"/>
          <a:ext cx="6669431" cy="0"/>
        </a:xfrm>
        <a:prstGeom prst="line">
          <a:avLst/>
        </a:prstGeom>
        <a:solidFill>
          <a:schemeClr val="accent1">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3">
          <a:scrgbClr r="0" g="0" b="0"/>
        </a:fillRef>
        <a:effectRef idx="2">
          <a:scrgbClr r="0" g="0" b="0"/>
        </a:effectRef>
        <a:fontRef idx="minor">
          <a:schemeClr val="lt1"/>
        </a:fontRef>
      </dsp:style>
    </dsp:sp>
    <dsp:sp modelId="{3C181E6A-0040-0948-A077-7FE95E7130C5}">
      <dsp:nvSpPr>
        <dsp:cNvPr id="0" name=""/>
        <dsp:cNvSpPr/>
      </dsp:nvSpPr>
      <dsp:spPr>
        <a:xfrm>
          <a:off x="0" y="705"/>
          <a:ext cx="6669431" cy="115531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8110" tIns="118110" rIns="118110" bIns="118110" numCol="1" spcCol="1270" anchor="t" anchorCtr="0">
          <a:noAutofit/>
        </a:bodyPr>
        <a:lstStyle/>
        <a:p>
          <a:pPr marL="0" lvl="0" indent="0" algn="l" defTabSz="1377950">
            <a:lnSpc>
              <a:spcPct val="90000"/>
            </a:lnSpc>
            <a:spcBef>
              <a:spcPct val="0"/>
            </a:spcBef>
            <a:spcAft>
              <a:spcPct val="35000"/>
            </a:spcAft>
            <a:buNone/>
          </a:pPr>
          <a:r>
            <a:rPr lang="en-US" sz="3100" kern="1200"/>
            <a:t>11 feel the need to be social justice warriors in and out of the classroom</a:t>
          </a:r>
        </a:p>
      </dsp:txBody>
      <dsp:txXfrm>
        <a:off x="0" y="705"/>
        <a:ext cx="6669431" cy="1155317"/>
      </dsp:txXfrm>
    </dsp:sp>
    <dsp:sp modelId="{F65D141D-8A6B-B244-8870-D962DE0D1D2A}">
      <dsp:nvSpPr>
        <dsp:cNvPr id="0" name=""/>
        <dsp:cNvSpPr/>
      </dsp:nvSpPr>
      <dsp:spPr>
        <a:xfrm>
          <a:off x="0" y="1156023"/>
          <a:ext cx="6669431" cy="0"/>
        </a:xfrm>
        <a:prstGeom prst="line">
          <a:avLst/>
        </a:prstGeom>
        <a:solidFill>
          <a:schemeClr val="accent1">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3">
          <a:scrgbClr r="0" g="0" b="0"/>
        </a:fillRef>
        <a:effectRef idx="2">
          <a:scrgbClr r="0" g="0" b="0"/>
        </a:effectRef>
        <a:fontRef idx="minor">
          <a:schemeClr val="lt1"/>
        </a:fontRef>
      </dsp:style>
    </dsp:sp>
    <dsp:sp modelId="{3C2757A5-C10D-CC40-9B7A-40EE9328F0E2}">
      <dsp:nvSpPr>
        <dsp:cNvPr id="0" name=""/>
        <dsp:cNvSpPr/>
      </dsp:nvSpPr>
      <dsp:spPr>
        <a:xfrm>
          <a:off x="0" y="1156023"/>
          <a:ext cx="6669431" cy="115531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8110" tIns="118110" rIns="118110" bIns="118110" numCol="1" spcCol="1270" anchor="t" anchorCtr="0">
          <a:noAutofit/>
        </a:bodyPr>
        <a:lstStyle/>
        <a:p>
          <a:pPr marL="0" lvl="0" indent="0" algn="l" defTabSz="1377950">
            <a:lnSpc>
              <a:spcPct val="90000"/>
            </a:lnSpc>
            <a:spcBef>
              <a:spcPct val="0"/>
            </a:spcBef>
            <a:spcAft>
              <a:spcPct val="35000"/>
            </a:spcAft>
            <a:buNone/>
          </a:pPr>
          <a:r>
            <a:rPr lang="en-US" sz="3100" kern="1200"/>
            <a:t>&lt;5 believe that the real change can and should happen in FYT</a:t>
          </a:r>
        </a:p>
      </dsp:txBody>
      <dsp:txXfrm>
        <a:off x="0" y="1156023"/>
        <a:ext cx="6669431" cy="1155317"/>
      </dsp:txXfrm>
    </dsp:sp>
    <dsp:sp modelId="{29889024-5FB3-304D-8793-76487432FAAA}">
      <dsp:nvSpPr>
        <dsp:cNvPr id="0" name=""/>
        <dsp:cNvSpPr/>
      </dsp:nvSpPr>
      <dsp:spPr>
        <a:xfrm>
          <a:off x="0" y="2311341"/>
          <a:ext cx="6669431" cy="0"/>
        </a:xfrm>
        <a:prstGeom prst="line">
          <a:avLst/>
        </a:prstGeom>
        <a:solidFill>
          <a:schemeClr val="accent1">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3">
          <a:scrgbClr r="0" g="0" b="0"/>
        </a:fillRef>
        <a:effectRef idx="2">
          <a:scrgbClr r="0" g="0" b="0"/>
        </a:effectRef>
        <a:fontRef idx="minor">
          <a:schemeClr val="lt1"/>
        </a:fontRef>
      </dsp:style>
    </dsp:sp>
    <dsp:sp modelId="{DB229A52-FBB4-D747-BAF0-37AEB745F983}">
      <dsp:nvSpPr>
        <dsp:cNvPr id="0" name=""/>
        <dsp:cNvSpPr/>
      </dsp:nvSpPr>
      <dsp:spPr>
        <a:xfrm>
          <a:off x="0" y="2311341"/>
          <a:ext cx="6669431" cy="115531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8110" tIns="118110" rIns="118110" bIns="118110" numCol="1" spcCol="1270" anchor="t" anchorCtr="0">
          <a:noAutofit/>
        </a:bodyPr>
        <a:lstStyle/>
        <a:p>
          <a:pPr marL="0" lvl="0" indent="0" algn="l" defTabSz="1377950">
            <a:lnSpc>
              <a:spcPct val="90000"/>
            </a:lnSpc>
            <a:spcBef>
              <a:spcPct val="0"/>
            </a:spcBef>
            <a:spcAft>
              <a:spcPct val="35000"/>
            </a:spcAft>
            <a:buNone/>
          </a:pPr>
          <a:r>
            <a:rPr lang="en-US" sz="3100" kern="1200"/>
            <a:t>&lt;5 believe that there needs to be diversity training among athletes </a:t>
          </a:r>
        </a:p>
      </dsp:txBody>
      <dsp:txXfrm>
        <a:off x="0" y="2311341"/>
        <a:ext cx="6669431" cy="1155317"/>
      </dsp:txXfrm>
    </dsp:sp>
    <dsp:sp modelId="{5079FF3E-F9E3-8748-96BE-9A9E72866653}">
      <dsp:nvSpPr>
        <dsp:cNvPr id="0" name=""/>
        <dsp:cNvSpPr/>
      </dsp:nvSpPr>
      <dsp:spPr>
        <a:xfrm>
          <a:off x="0" y="3466658"/>
          <a:ext cx="6669431" cy="0"/>
        </a:xfrm>
        <a:prstGeom prst="line">
          <a:avLst/>
        </a:prstGeom>
        <a:solidFill>
          <a:schemeClr val="accent1">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3">
          <a:scrgbClr r="0" g="0" b="0"/>
        </a:fillRef>
        <a:effectRef idx="2">
          <a:scrgbClr r="0" g="0" b="0"/>
        </a:effectRef>
        <a:fontRef idx="minor">
          <a:schemeClr val="lt1"/>
        </a:fontRef>
      </dsp:style>
    </dsp:sp>
    <dsp:sp modelId="{679BD7EE-1555-DA44-966C-B3F46D1AED1C}">
      <dsp:nvSpPr>
        <dsp:cNvPr id="0" name=""/>
        <dsp:cNvSpPr/>
      </dsp:nvSpPr>
      <dsp:spPr>
        <a:xfrm>
          <a:off x="0" y="3466658"/>
          <a:ext cx="6669431" cy="115531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8110" tIns="118110" rIns="118110" bIns="118110" numCol="1" spcCol="1270" anchor="t" anchorCtr="0">
          <a:noAutofit/>
        </a:bodyPr>
        <a:lstStyle/>
        <a:p>
          <a:pPr marL="0" lvl="0" indent="0" algn="l" defTabSz="1377950">
            <a:lnSpc>
              <a:spcPct val="90000"/>
            </a:lnSpc>
            <a:spcBef>
              <a:spcPct val="0"/>
            </a:spcBef>
            <a:spcAft>
              <a:spcPct val="35000"/>
            </a:spcAft>
            <a:buNone/>
          </a:pPr>
          <a:r>
            <a:rPr lang="en-US" sz="3100" kern="1200"/>
            <a:t>&lt;5 believe that there needs to be more training for all student leaders </a:t>
          </a:r>
        </a:p>
      </dsp:txBody>
      <dsp:txXfrm>
        <a:off x="0" y="3466658"/>
        <a:ext cx="6669431" cy="1155317"/>
      </dsp:txXfrm>
    </dsp:sp>
    <dsp:sp modelId="{A9DB1D04-5A8D-BD40-A33B-D5922521C4AE}">
      <dsp:nvSpPr>
        <dsp:cNvPr id="0" name=""/>
        <dsp:cNvSpPr/>
      </dsp:nvSpPr>
      <dsp:spPr>
        <a:xfrm>
          <a:off x="0" y="4621976"/>
          <a:ext cx="6669431" cy="0"/>
        </a:xfrm>
        <a:prstGeom prst="line">
          <a:avLst/>
        </a:prstGeom>
        <a:solidFill>
          <a:schemeClr val="accent1">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3">
          <a:scrgbClr r="0" g="0" b="0"/>
        </a:fillRef>
        <a:effectRef idx="2">
          <a:scrgbClr r="0" g="0" b="0"/>
        </a:effectRef>
        <a:fontRef idx="minor">
          <a:schemeClr val="lt1"/>
        </a:fontRef>
      </dsp:style>
    </dsp:sp>
    <dsp:sp modelId="{762C0EBF-EC94-AE49-961F-E4B0EA3D8F5A}">
      <dsp:nvSpPr>
        <dsp:cNvPr id="0" name=""/>
        <dsp:cNvSpPr/>
      </dsp:nvSpPr>
      <dsp:spPr>
        <a:xfrm>
          <a:off x="0" y="4621976"/>
          <a:ext cx="6669431" cy="115531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8110" tIns="118110" rIns="118110" bIns="118110" numCol="1" spcCol="1270" anchor="t" anchorCtr="0">
          <a:noAutofit/>
        </a:bodyPr>
        <a:lstStyle/>
        <a:p>
          <a:pPr marL="0" lvl="0" indent="0" algn="l" defTabSz="1377950">
            <a:lnSpc>
              <a:spcPct val="90000"/>
            </a:lnSpc>
            <a:spcBef>
              <a:spcPct val="0"/>
            </a:spcBef>
            <a:spcAft>
              <a:spcPct val="35000"/>
            </a:spcAft>
            <a:buNone/>
          </a:pPr>
          <a:r>
            <a:rPr lang="en-US" sz="3100" kern="1200"/>
            <a:t>&lt;5 believe that SGA is closed off to the community </a:t>
          </a:r>
        </a:p>
      </dsp:txBody>
      <dsp:txXfrm>
        <a:off x="0" y="4621976"/>
        <a:ext cx="6669431" cy="1155317"/>
      </dsp:txXfrm>
    </dsp:sp>
  </dsp:spTree>
</dsp:drawing>
</file>

<file path=ppt/diagrams/layout1.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2.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3.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4.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5.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29798E-90C4-48E6-B39B-37FF65347ABD}"/>
              </a:ext>
            </a:extLst>
          </p:cNvPr>
          <p:cNvSpPr>
            <a:spLocks noGrp="1"/>
          </p:cNvSpPr>
          <p:nvPr>
            <p:ph type="ctrTitle"/>
          </p:nvPr>
        </p:nvSpPr>
        <p:spPr>
          <a:xfrm>
            <a:off x="2197100" y="1079500"/>
            <a:ext cx="7797799" cy="2138400"/>
          </a:xfrm>
        </p:spPr>
        <p:txBody>
          <a:bodyPr anchor="b">
            <a:normAutofit/>
          </a:bodyPr>
          <a:lstStyle>
            <a:lvl1pPr algn="ctr">
              <a:defRPr sz="2800"/>
            </a:lvl1pPr>
          </a:lstStyle>
          <a:p>
            <a:r>
              <a:rPr lang="en-US"/>
              <a:t>Click to edit Master title style</a:t>
            </a:r>
            <a:endParaRPr lang="en-US" dirty="0"/>
          </a:p>
        </p:txBody>
      </p:sp>
      <p:sp>
        <p:nvSpPr>
          <p:cNvPr id="3" name="Subtitle 2">
            <a:extLst>
              <a:ext uri="{FF2B5EF4-FFF2-40B4-BE49-F238E27FC236}">
                <a16:creationId xmlns:a16="http://schemas.microsoft.com/office/drawing/2014/main" id="{93D95C8C-0A7F-40D9-A690-3D5898EFFE81}"/>
              </a:ext>
            </a:extLst>
          </p:cNvPr>
          <p:cNvSpPr>
            <a:spLocks noGrp="1"/>
          </p:cNvSpPr>
          <p:nvPr>
            <p:ph type="subTitle" idx="1"/>
          </p:nvPr>
        </p:nvSpPr>
        <p:spPr>
          <a:xfrm>
            <a:off x="3308350" y="4113213"/>
            <a:ext cx="5575300" cy="1655762"/>
          </a:xfrm>
        </p:spPr>
        <p:txBody>
          <a:bodyPr/>
          <a:lstStyle>
            <a:lvl1pPr marL="0" indent="0" algn="ctr">
              <a:buNone/>
              <a:defRPr sz="2400" i="1"/>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a:extLst>
              <a:ext uri="{FF2B5EF4-FFF2-40B4-BE49-F238E27FC236}">
                <a16:creationId xmlns:a16="http://schemas.microsoft.com/office/drawing/2014/main" id="{3D1322F3-E47A-4D6E-96A8-AB5C73BA9906}"/>
              </a:ext>
            </a:extLst>
          </p:cNvPr>
          <p:cNvSpPr>
            <a:spLocks noGrp="1"/>
          </p:cNvSpPr>
          <p:nvPr>
            <p:ph type="dt" sz="half" idx="10"/>
          </p:nvPr>
        </p:nvSpPr>
        <p:spPr>
          <a:xfrm>
            <a:off x="541338" y="6401999"/>
            <a:ext cx="2206625" cy="369332"/>
          </a:xfrm>
          <a:prstGeom prst="rect">
            <a:avLst/>
          </a:prstGeom>
        </p:spPr>
        <p:txBody>
          <a:bodyPr/>
          <a:lstStyle/>
          <a:p>
            <a:fld id="{64F0E216-BA48-4F04-AC4F-645AA0DD6AC6}" type="datetimeFigureOut">
              <a:rPr lang="en-US" smtClean="0"/>
              <a:t>4/21/2021</a:t>
            </a:fld>
            <a:endParaRPr lang="en-US" dirty="0"/>
          </a:p>
        </p:txBody>
      </p:sp>
      <p:sp>
        <p:nvSpPr>
          <p:cNvPr id="5" name="Footer Placeholder 4">
            <a:extLst>
              <a:ext uri="{FF2B5EF4-FFF2-40B4-BE49-F238E27FC236}">
                <a16:creationId xmlns:a16="http://schemas.microsoft.com/office/drawing/2014/main" id="{737BF5CE-9E66-4FD5-949F-34E11607C6DF}"/>
              </a:ext>
            </a:extLst>
          </p:cNvPr>
          <p:cNvSpPr>
            <a:spLocks noGrp="1"/>
          </p:cNvSpPr>
          <p:nvPr>
            <p:ph type="ftr" sz="quarter" idx="11"/>
          </p:nvPr>
        </p:nvSpPr>
        <p:spPr>
          <a:xfrm>
            <a:off x="3308350" y="6401999"/>
            <a:ext cx="5575300" cy="369332"/>
          </a:xfrm>
          <a:prstGeom prst="rect">
            <a:avLst/>
          </a:prstGeom>
        </p:spPr>
        <p:txBody>
          <a:bodyPr/>
          <a:lstStyle/>
          <a:p>
            <a:endParaRPr lang="en-US"/>
          </a:p>
        </p:txBody>
      </p:sp>
      <p:sp>
        <p:nvSpPr>
          <p:cNvPr id="6" name="Slide Number Placeholder 5">
            <a:extLst>
              <a:ext uri="{FF2B5EF4-FFF2-40B4-BE49-F238E27FC236}">
                <a16:creationId xmlns:a16="http://schemas.microsoft.com/office/drawing/2014/main" id="{4EEDAB7A-4032-416A-B04E-1F4878912E02}"/>
              </a:ext>
            </a:extLst>
          </p:cNvPr>
          <p:cNvSpPr>
            <a:spLocks noGrp="1"/>
          </p:cNvSpPr>
          <p:nvPr>
            <p:ph type="sldNum" sz="quarter" idx="12"/>
          </p:nvPr>
        </p:nvSpPr>
        <p:spPr>
          <a:xfrm>
            <a:off x="9442800" y="6401999"/>
            <a:ext cx="2208212" cy="369332"/>
          </a:xfrm>
          <a:prstGeom prst="rect">
            <a:avLst/>
          </a:prstGeom>
        </p:spPr>
        <p:txBody>
          <a:bodyPr/>
          <a:lstStyle/>
          <a:p>
            <a:fld id="{D39607A7-8386-47DB-8578-DDEDD194E5D4}" type="slidenum">
              <a:rPr lang="en-US" smtClean="0"/>
              <a:t>‹#›</a:t>
            </a:fld>
            <a:endParaRPr lang="en-US" dirty="0"/>
          </a:p>
        </p:txBody>
      </p:sp>
      <p:cxnSp>
        <p:nvCxnSpPr>
          <p:cNvPr id="7" name="Straight Connector 6">
            <a:extLst>
              <a:ext uri="{FF2B5EF4-FFF2-40B4-BE49-F238E27FC236}">
                <a16:creationId xmlns:a16="http://schemas.microsoft.com/office/drawing/2014/main" id="{701C0CAB-6A03-4C6A-9FAA-219847753628}"/>
              </a:ext>
            </a:extLst>
          </p:cNvPr>
          <p:cNvCxnSpPr>
            <a:cxnSpLocks/>
          </p:cNvCxnSpPr>
          <p:nvPr/>
        </p:nvCxnSpPr>
        <p:spPr>
          <a:xfrm>
            <a:off x="5826000" y="3690871"/>
            <a:ext cx="54000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nvGrpSpPr>
          <p:cNvPr id="20" name="Group 19">
            <a:extLst>
              <a:ext uri="{FF2B5EF4-FFF2-40B4-BE49-F238E27FC236}">
                <a16:creationId xmlns:a16="http://schemas.microsoft.com/office/drawing/2014/main" id="{F982E0B2-AA9C-441C-A08E-A9DF9CF12116}"/>
              </a:ext>
            </a:extLst>
          </p:cNvPr>
          <p:cNvGrpSpPr/>
          <p:nvPr/>
        </p:nvGrpSpPr>
        <p:grpSpPr>
          <a:xfrm>
            <a:off x="9728046" y="4869342"/>
            <a:ext cx="1623711" cy="630920"/>
            <a:chOff x="9588346" y="4824892"/>
            <a:chExt cx="1623711" cy="630920"/>
          </a:xfrm>
        </p:grpSpPr>
        <p:sp>
          <p:nvSpPr>
            <p:cNvPr id="16" name="Freeform: Shape 15">
              <a:extLst>
                <a:ext uri="{FF2B5EF4-FFF2-40B4-BE49-F238E27FC236}">
                  <a16:creationId xmlns:a16="http://schemas.microsoft.com/office/drawing/2014/main" id="{A4A2E074-C10D-4C57-AB72-B631E4D77102}"/>
                </a:ext>
              </a:extLst>
            </p:cNvPr>
            <p:cNvSpPr/>
            <p:nvPr/>
          </p:nvSpPr>
          <p:spPr>
            <a:xfrm rot="2700000" flipH="1">
              <a:off x="10267789" y="4452443"/>
              <a:ext cx="571820" cy="1316717"/>
            </a:xfrm>
            <a:custGeom>
              <a:avLst/>
              <a:gdLst>
                <a:gd name="connsiteX0" fmla="*/ 282417 w 571820"/>
                <a:gd name="connsiteY0" fmla="*/ 0 h 1316717"/>
                <a:gd name="connsiteX1" fmla="*/ 285910 w 571820"/>
                <a:gd name="connsiteY1" fmla="*/ 3175 h 1316717"/>
                <a:gd name="connsiteX2" fmla="*/ 287393 w 571820"/>
                <a:gd name="connsiteY2" fmla="*/ 1827 h 1316717"/>
                <a:gd name="connsiteX3" fmla="*/ 289403 w 571820"/>
                <a:gd name="connsiteY3" fmla="*/ 0 h 1316717"/>
                <a:gd name="connsiteX4" fmla="*/ 289403 w 571820"/>
                <a:gd name="connsiteY4" fmla="*/ 6349 h 1316717"/>
                <a:gd name="connsiteX5" fmla="*/ 309203 w 571820"/>
                <a:gd name="connsiteY5" fmla="*/ 24345 h 1316717"/>
                <a:gd name="connsiteX6" fmla="*/ 571820 w 571820"/>
                <a:gd name="connsiteY6" fmla="*/ 658359 h 1316717"/>
                <a:gd name="connsiteX7" fmla="*/ 309203 w 571820"/>
                <a:gd name="connsiteY7" fmla="*/ 1292372 h 1316717"/>
                <a:gd name="connsiteX8" fmla="*/ 289403 w 571820"/>
                <a:gd name="connsiteY8" fmla="*/ 1310368 h 1316717"/>
                <a:gd name="connsiteX9" fmla="*/ 289403 w 571820"/>
                <a:gd name="connsiteY9" fmla="*/ 1316717 h 1316717"/>
                <a:gd name="connsiteX10" fmla="*/ 287393 w 571820"/>
                <a:gd name="connsiteY10" fmla="*/ 1314890 h 1316717"/>
                <a:gd name="connsiteX11" fmla="*/ 285910 w 571820"/>
                <a:gd name="connsiteY11" fmla="*/ 1313542 h 1316717"/>
                <a:gd name="connsiteX12" fmla="*/ 282417 w 571820"/>
                <a:gd name="connsiteY12" fmla="*/ 1316717 h 1316717"/>
                <a:gd name="connsiteX13" fmla="*/ 282417 w 571820"/>
                <a:gd name="connsiteY13" fmla="*/ 1310367 h 1316717"/>
                <a:gd name="connsiteX14" fmla="*/ 262617 w 571820"/>
                <a:gd name="connsiteY14" fmla="*/ 1292372 h 1316717"/>
                <a:gd name="connsiteX15" fmla="*/ 0 w 571820"/>
                <a:gd name="connsiteY15" fmla="*/ 658358 h 1316717"/>
                <a:gd name="connsiteX16" fmla="*/ 262617 w 571820"/>
                <a:gd name="connsiteY16" fmla="*/ 24345 h 1316717"/>
                <a:gd name="connsiteX17" fmla="*/ 282417 w 571820"/>
                <a:gd name="connsiteY17" fmla="*/ 6349 h 1316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71820" h="1316717">
                  <a:moveTo>
                    <a:pt x="282417" y="0"/>
                  </a:moveTo>
                  <a:lnTo>
                    <a:pt x="285910" y="3175"/>
                  </a:lnTo>
                  <a:lnTo>
                    <a:pt x="287393" y="1827"/>
                  </a:lnTo>
                  <a:lnTo>
                    <a:pt x="289403" y="0"/>
                  </a:lnTo>
                  <a:lnTo>
                    <a:pt x="289403" y="6349"/>
                  </a:lnTo>
                  <a:lnTo>
                    <a:pt x="309203" y="24345"/>
                  </a:lnTo>
                  <a:cubicBezTo>
                    <a:pt x="471461" y="186603"/>
                    <a:pt x="571820" y="410761"/>
                    <a:pt x="571820" y="658359"/>
                  </a:cubicBezTo>
                  <a:cubicBezTo>
                    <a:pt x="571820" y="905956"/>
                    <a:pt x="471461" y="1130114"/>
                    <a:pt x="309203" y="1292372"/>
                  </a:cubicBezTo>
                  <a:lnTo>
                    <a:pt x="289403" y="1310368"/>
                  </a:lnTo>
                  <a:lnTo>
                    <a:pt x="289403" y="1316717"/>
                  </a:lnTo>
                  <a:lnTo>
                    <a:pt x="287393" y="1314890"/>
                  </a:lnTo>
                  <a:lnTo>
                    <a:pt x="285910" y="1313542"/>
                  </a:lnTo>
                  <a:lnTo>
                    <a:pt x="282417" y="1316717"/>
                  </a:lnTo>
                  <a:lnTo>
                    <a:pt x="282417" y="1310367"/>
                  </a:lnTo>
                  <a:lnTo>
                    <a:pt x="262617" y="1292372"/>
                  </a:lnTo>
                  <a:cubicBezTo>
                    <a:pt x="100359" y="1130113"/>
                    <a:pt x="0" y="905956"/>
                    <a:pt x="0" y="658358"/>
                  </a:cubicBezTo>
                  <a:cubicBezTo>
                    <a:pt x="0" y="410761"/>
                    <a:pt x="100359" y="186603"/>
                    <a:pt x="262617" y="24345"/>
                  </a:cubicBezTo>
                  <a:lnTo>
                    <a:pt x="282417" y="6349"/>
                  </a:lnTo>
                  <a:close/>
                </a:path>
              </a:pathLst>
            </a:custGeom>
            <a:solidFill>
              <a:schemeClr val="accent4">
                <a:alpha val="40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7" name="Group 16">
              <a:extLst>
                <a:ext uri="{FF2B5EF4-FFF2-40B4-BE49-F238E27FC236}">
                  <a16:creationId xmlns:a16="http://schemas.microsoft.com/office/drawing/2014/main" id="{0B037EB3-1772-4BA8-A95A-E5DBDFEA32B0}"/>
                </a:ext>
              </a:extLst>
            </p:cNvPr>
            <p:cNvGrpSpPr/>
            <p:nvPr/>
          </p:nvGrpSpPr>
          <p:grpSpPr>
            <a:xfrm rot="2700000" flipH="1">
              <a:off x="10112436" y="4359902"/>
              <a:ext cx="571820" cy="1620000"/>
              <a:chOff x="8482785" y="4330454"/>
              <a:chExt cx="571820" cy="1620000"/>
            </a:xfrm>
          </p:grpSpPr>
          <p:sp>
            <p:nvSpPr>
              <p:cNvPr id="18" name="Freeform: Shape 17">
                <a:extLst>
                  <a:ext uri="{FF2B5EF4-FFF2-40B4-BE49-F238E27FC236}">
                    <a16:creationId xmlns:a16="http://schemas.microsoft.com/office/drawing/2014/main" id="{A1F47AC1-63D0-47F3-9728-1A0A0543494B}"/>
                  </a:ext>
                </a:extLst>
              </p:cNvPr>
              <p:cNvSpPr/>
              <p:nvPr/>
            </p:nvSpPr>
            <p:spPr>
              <a:xfrm>
                <a:off x="8482785" y="4333632"/>
                <a:ext cx="571820" cy="1311956"/>
              </a:xfrm>
              <a:custGeom>
                <a:avLst/>
                <a:gdLst>
                  <a:gd name="connsiteX0" fmla="*/ 282417 w 571820"/>
                  <a:gd name="connsiteY0" fmla="*/ 0 h 1316717"/>
                  <a:gd name="connsiteX1" fmla="*/ 285910 w 571820"/>
                  <a:gd name="connsiteY1" fmla="*/ 3175 h 1316717"/>
                  <a:gd name="connsiteX2" fmla="*/ 287393 w 571820"/>
                  <a:gd name="connsiteY2" fmla="*/ 1827 h 1316717"/>
                  <a:gd name="connsiteX3" fmla="*/ 289403 w 571820"/>
                  <a:gd name="connsiteY3" fmla="*/ 0 h 1316717"/>
                  <a:gd name="connsiteX4" fmla="*/ 289403 w 571820"/>
                  <a:gd name="connsiteY4" fmla="*/ 6349 h 1316717"/>
                  <a:gd name="connsiteX5" fmla="*/ 309203 w 571820"/>
                  <a:gd name="connsiteY5" fmla="*/ 24345 h 1316717"/>
                  <a:gd name="connsiteX6" fmla="*/ 571820 w 571820"/>
                  <a:gd name="connsiteY6" fmla="*/ 658359 h 1316717"/>
                  <a:gd name="connsiteX7" fmla="*/ 309203 w 571820"/>
                  <a:gd name="connsiteY7" fmla="*/ 1292372 h 1316717"/>
                  <a:gd name="connsiteX8" fmla="*/ 289403 w 571820"/>
                  <a:gd name="connsiteY8" fmla="*/ 1310368 h 1316717"/>
                  <a:gd name="connsiteX9" fmla="*/ 289403 w 571820"/>
                  <a:gd name="connsiteY9" fmla="*/ 1316717 h 1316717"/>
                  <a:gd name="connsiteX10" fmla="*/ 287393 w 571820"/>
                  <a:gd name="connsiteY10" fmla="*/ 1314890 h 1316717"/>
                  <a:gd name="connsiteX11" fmla="*/ 285910 w 571820"/>
                  <a:gd name="connsiteY11" fmla="*/ 1313542 h 1316717"/>
                  <a:gd name="connsiteX12" fmla="*/ 282417 w 571820"/>
                  <a:gd name="connsiteY12" fmla="*/ 1316717 h 1316717"/>
                  <a:gd name="connsiteX13" fmla="*/ 282417 w 571820"/>
                  <a:gd name="connsiteY13" fmla="*/ 1310367 h 1316717"/>
                  <a:gd name="connsiteX14" fmla="*/ 262617 w 571820"/>
                  <a:gd name="connsiteY14" fmla="*/ 1292372 h 1316717"/>
                  <a:gd name="connsiteX15" fmla="*/ 0 w 571820"/>
                  <a:gd name="connsiteY15" fmla="*/ 658358 h 1316717"/>
                  <a:gd name="connsiteX16" fmla="*/ 262617 w 571820"/>
                  <a:gd name="connsiteY16" fmla="*/ 24345 h 1316717"/>
                  <a:gd name="connsiteX17" fmla="*/ 282417 w 571820"/>
                  <a:gd name="connsiteY17" fmla="*/ 6349 h 1316717"/>
                  <a:gd name="connsiteX0" fmla="*/ 282417 w 571820"/>
                  <a:gd name="connsiteY0" fmla="*/ 6349 h 1316717"/>
                  <a:gd name="connsiteX1" fmla="*/ 285910 w 571820"/>
                  <a:gd name="connsiteY1" fmla="*/ 3175 h 1316717"/>
                  <a:gd name="connsiteX2" fmla="*/ 287393 w 571820"/>
                  <a:gd name="connsiteY2" fmla="*/ 1827 h 1316717"/>
                  <a:gd name="connsiteX3" fmla="*/ 289403 w 571820"/>
                  <a:gd name="connsiteY3" fmla="*/ 0 h 1316717"/>
                  <a:gd name="connsiteX4" fmla="*/ 289403 w 571820"/>
                  <a:gd name="connsiteY4" fmla="*/ 6349 h 1316717"/>
                  <a:gd name="connsiteX5" fmla="*/ 309203 w 571820"/>
                  <a:gd name="connsiteY5" fmla="*/ 24345 h 1316717"/>
                  <a:gd name="connsiteX6" fmla="*/ 571820 w 571820"/>
                  <a:gd name="connsiteY6" fmla="*/ 658359 h 1316717"/>
                  <a:gd name="connsiteX7" fmla="*/ 309203 w 571820"/>
                  <a:gd name="connsiteY7" fmla="*/ 1292372 h 1316717"/>
                  <a:gd name="connsiteX8" fmla="*/ 289403 w 571820"/>
                  <a:gd name="connsiteY8" fmla="*/ 1310368 h 1316717"/>
                  <a:gd name="connsiteX9" fmla="*/ 289403 w 571820"/>
                  <a:gd name="connsiteY9" fmla="*/ 1316717 h 1316717"/>
                  <a:gd name="connsiteX10" fmla="*/ 287393 w 571820"/>
                  <a:gd name="connsiteY10" fmla="*/ 1314890 h 1316717"/>
                  <a:gd name="connsiteX11" fmla="*/ 285910 w 571820"/>
                  <a:gd name="connsiteY11" fmla="*/ 1313542 h 1316717"/>
                  <a:gd name="connsiteX12" fmla="*/ 282417 w 571820"/>
                  <a:gd name="connsiteY12" fmla="*/ 1316717 h 1316717"/>
                  <a:gd name="connsiteX13" fmla="*/ 282417 w 571820"/>
                  <a:gd name="connsiteY13" fmla="*/ 1310367 h 1316717"/>
                  <a:gd name="connsiteX14" fmla="*/ 262617 w 571820"/>
                  <a:gd name="connsiteY14" fmla="*/ 1292372 h 1316717"/>
                  <a:gd name="connsiteX15" fmla="*/ 0 w 571820"/>
                  <a:gd name="connsiteY15" fmla="*/ 658358 h 1316717"/>
                  <a:gd name="connsiteX16" fmla="*/ 262617 w 571820"/>
                  <a:gd name="connsiteY16" fmla="*/ 24345 h 1316717"/>
                  <a:gd name="connsiteX17" fmla="*/ 282417 w 571820"/>
                  <a:gd name="connsiteY17" fmla="*/ 6349 h 1316717"/>
                  <a:gd name="connsiteX0" fmla="*/ 262617 w 571820"/>
                  <a:gd name="connsiteY0" fmla="*/ 24345 h 1316717"/>
                  <a:gd name="connsiteX1" fmla="*/ 285910 w 571820"/>
                  <a:gd name="connsiteY1" fmla="*/ 3175 h 1316717"/>
                  <a:gd name="connsiteX2" fmla="*/ 287393 w 571820"/>
                  <a:gd name="connsiteY2" fmla="*/ 1827 h 1316717"/>
                  <a:gd name="connsiteX3" fmla="*/ 289403 w 571820"/>
                  <a:gd name="connsiteY3" fmla="*/ 0 h 1316717"/>
                  <a:gd name="connsiteX4" fmla="*/ 289403 w 571820"/>
                  <a:gd name="connsiteY4" fmla="*/ 6349 h 1316717"/>
                  <a:gd name="connsiteX5" fmla="*/ 309203 w 571820"/>
                  <a:gd name="connsiteY5" fmla="*/ 24345 h 1316717"/>
                  <a:gd name="connsiteX6" fmla="*/ 571820 w 571820"/>
                  <a:gd name="connsiteY6" fmla="*/ 658359 h 1316717"/>
                  <a:gd name="connsiteX7" fmla="*/ 309203 w 571820"/>
                  <a:gd name="connsiteY7" fmla="*/ 1292372 h 1316717"/>
                  <a:gd name="connsiteX8" fmla="*/ 289403 w 571820"/>
                  <a:gd name="connsiteY8" fmla="*/ 1310368 h 1316717"/>
                  <a:gd name="connsiteX9" fmla="*/ 289403 w 571820"/>
                  <a:gd name="connsiteY9" fmla="*/ 1316717 h 1316717"/>
                  <a:gd name="connsiteX10" fmla="*/ 287393 w 571820"/>
                  <a:gd name="connsiteY10" fmla="*/ 1314890 h 1316717"/>
                  <a:gd name="connsiteX11" fmla="*/ 285910 w 571820"/>
                  <a:gd name="connsiteY11" fmla="*/ 1313542 h 1316717"/>
                  <a:gd name="connsiteX12" fmla="*/ 282417 w 571820"/>
                  <a:gd name="connsiteY12" fmla="*/ 1316717 h 1316717"/>
                  <a:gd name="connsiteX13" fmla="*/ 282417 w 571820"/>
                  <a:gd name="connsiteY13" fmla="*/ 1310367 h 1316717"/>
                  <a:gd name="connsiteX14" fmla="*/ 262617 w 571820"/>
                  <a:gd name="connsiteY14" fmla="*/ 1292372 h 1316717"/>
                  <a:gd name="connsiteX15" fmla="*/ 0 w 571820"/>
                  <a:gd name="connsiteY15" fmla="*/ 658358 h 1316717"/>
                  <a:gd name="connsiteX16" fmla="*/ 262617 w 571820"/>
                  <a:gd name="connsiteY16" fmla="*/ 24345 h 1316717"/>
                  <a:gd name="connsiteX0" fmla="*/ 262617 w 571820"/>
                  <a:gd name="connsiteY0" fmla="*/ 24345 h 1316717"/>
                  <a:gd name="connsiteX1" fmla="*/ 285910 w 571820"/>
                  <a:gd name="connsiteY1" fmla="*/ 3175 h 1316717"/>
                  <a:gd name="connsiteX2" fmla="*/ 287393 w 571820"/>
                  <a:gd name="connsiteY2" fmla="*/ 1827 h 1316717"/>
                  <a:gd name="connsiteX3" fmla="*/ 289403 w 571820"/>
                  <a:gd name="connsiteY3" fmla="*/ 0 h 1316717"/>
                  <a:gd name="connsiteX4" fmla="*/ 309203 w 571820"/>
                  <a:gd name="connsiteY4" fmla="*/ 24345 h 1316717"/>
                  <a:gd name="connsiteX5" fmla="*/ 571820 w 571820"/>
                  <a:gd name="connsiteY5" fmla="*/ 658359 h 1316717"/>
                  <a:gd name="connsiteX6" fmla="*/ 309203 w 571820"/>
                  <a:gd name="connsiteY6" fmla="*/ 1292372 h 1316717"/>
                  <a:gd name="connsiteX7" fmla="*/ 289403 w 571820"/>
                  <a:gd name="connsiteY7" fmla="*/ 1310368 h 1316717"/>
                  <a:gd name="connsiteX8" fmla="*/ 289403 w 571820"/>
                  <a:gd name="connsiteY8" fmla="*/ 1316717 h 1316717"/>
                  <a:gd name="connsiteX9" fmla="*/ 287393 w 571820"/>
                  <a:gd name="connsiteY9" fmla="*/ 1314890 h 1316717"/>
                  <a:gd name="connsiteX10" fmla="*/ 285910 w 571820"/>
                  <a:gd name="connsiteY10" fmla="*/ 1313542 h 1316717"/>
                  <a:gd name="connsiteX11" fmla="*/ 282417 w 571820"/>
                  <a:gd name="connsiteY11" fmla="*/ 1316717 h 1316717"/>
                  <a:gd name="connsiteX12" fmla="*/ 282417 w 571820"/>
                  <a:gd name="connsiteY12" fmla="*/ 1310367 h 1316717"/>
                  <a:gd name="connsiteX13" fmla="*/ 262617 w 571820"/>
                  <a:gd name="connsiteY13" fmla="*/ 1292372 h 1316717"/>
                  <a:gd name="connsiteX14" fmla="*/ 0 w 571820"/>
                  <a:gd name="connsiteY14" fmla="*/ 658358 h 1316717"/>
                  <a:gd name="connsiteX15" fmla="*/ 262617 w 571820"/>
                  <a:gd name="connsiteY15" fmla="*/ 24345 h 1316717"/>
                  <a:gd name="connsiteX0" fmla="*/ 262617 w 571820"/>
                  <a:gd name="connsiteY0" fmla="*/ 22518 h 1314890"/>
                  <a:gd name="connsiteX1" fmla="*/ 285910 w 571820"/>
                  <a:gd name="connsiteY1" fmla="*/ 1348 h 1314890"/>
                  <a:gd name="connsiteX2" fmla="*/ 287393 w 571820"/>
                  <a:gd name="connsiteY2" fmla="*/ 0 h 1314890"/>
                  <a:gd name="connsiteX3" fmla="*/ 309203 w 571820"/>
                  <a:gd name="connsiteY3" fmla="*/ 22518 h 1314890"/>
                  <a:gd name="connsiteX4" fmla="*/ 571820 w 571820"/>
                  <a:gd name="connsiteY4" fmla="*/ 656532 h 1314890"/>
                  <a:gd name="connsiteX5" fmla="*/ 309203 w 571820"/>
                  <a:gd name="connsiteY5" fmla="*/ 1290545 h 1314890"/>
                  <a:gd name="connsiteX6" fmla="*/ 289403 w 571820"/>
                  <a:gd name="connsiteY6" fmla="*/ 1308541 h 1314890"/>
                  <a:gd name="connsiteX7" fmla="*/ 289403 w 571820"/>
                  <a:gd name="connsiteY7" fmla="*/ 1314890 h 1314890"/>
                  <a:gd name="connsiteX8" fmla="*/ 287393 w 571820"/>
                  <a:gd name="connsiteY8" fmla="*/ 1313063 h 1314890"/>
                  <a:gd name="connsiteX9" fmla="*/ 285910 w 571820"/>
                  <a:gd name="connsiteY9" fmla="*/ 1311715 h 1314890"/>
                  <a:gd name="connsiteX10" fmla="*/ 282417 w 571820"/>
                  <a:gd name="connsiteY10" fmla="*/ 1314890 h 1314890"/>
                  <a:gd name="connsiteX11" fmla="*/ 282417 w 571820"/>
                  <a:gd name="connsiteY11" fmla="*/ 1308540 h 1314890"/>
                  <a:gd name="connsiteX12" fmla="*/ 262617 w 571820"/>
                  <a:gd name="connsiteY12" fmla="*/ 1290545 h 1314890"/>
                  <a:gd name="connsiteX13" fmla="*/ 0 w 571820"/>
                  <a:gd name="connsiteY13" fmla="*/ 656531 h 1314890"/>
                  <a:gd name="connsiteX14" fmla="*/ 262617 w 571820"/>
                  <a:gd name="connsiteY14" fmla="*/ 22518 h 1314890"/>
                  <a:gd name="connsiteX0" fmla="*/ 262617 w 571820"/>
                  <a:gd name="connsiteY0" fmla="*/ 21170 h 1313542"/>
                  <a:gd name="connsiteX1" fmla="*/ 285910 w 571820"/>
                  <a:gd name="connsiteY1" fmla="*/ 0 h 1313542"/>
                  <a:gd name="connsiteX2" fmla="*/ 309203 w 571820"/>
                  <a:gd name="connsiteY2" fmla="*/ 21170 h 1313542"/>
                  <a:gd name="connsiteX3" fmla="*/ 571820 w 571820"/>
                  <a:gd name="connsiteY3" fmla="*/ 655184 h 1313542"/>
                  <a:gd name="connsiteX4" fmla="*/ 309203 w 571820"/>
                  <a:gd name="connsiteY4" fmla="*/ 1289197 h 1313542"/>
                  <a:gd name="connsiteX5" fmla="*/ 289403 w 571820"/>
                  <a:gd name="connsiteY5" fmla="*/ 1307193 h 1313542"/>
                  <a:gd name="connsiteX6" fmla="*/ 289403 w 571820"/>
                  <a:gd name="connsiteY6" fmla="*/ 1313542 h 1313542"/>
                  <a:gd name="connsiteX7" fmla="*/ 287393 w 571820"/>
                  <a:gd name="connsiteY7" fmla="*/ 1311715 h 1313542"/>
                  <a:gd name="connsiteX8" fmla="*/ 285910 w 571820"/>
                  <a:gd name="connsiteY8" fmla="*/ 1310367 h 1313542"/>
                  <a:gd name="connsiteX9" fmla="*/ 282417 w 571820"/>
                  <a:gd name="connsiteY9" fmla="*/ 1313542 h 1313542"/>
                  <a:gd name="connsiteX10" fmla="*/ 282417 w 571820"/>
                  <a:gd name="connsiteY10" fmla="*/ 1307192 h 1313542"/>
                  <a:gd name="connsiteX11" fmla="*/ 262617 w 571820"/>
                  <a:gd name="connsiteY11" fmla="*/ 1289197 h 1313542"/>
                  <a:gd name="connsiteX12" fmla="*/ 0 w 571820"/>
                  <a:gd name="connsiteY12" fmla="*/ 655183 h 1313542"/>
                  <a:gd name="connsiteX13" fmla="*/ 262617 w 571820"/>
                  <a:gd name="connsiteY13" fmla="*/ 21170 h 1313542"/>
                  <a:gd name="connsiteX0" fmla="*/ 262617 w 571820"/>
                  <a:gd name="connsiteY0" fmla="*/ 21170 h 1313542"/>
                  <a:gd name="connsiteX1" fmla="*/ 285910 w 571820"/>
                  <a:gd name="connsiteY1" fmla="*/ 0 h 1313542"/>
                  <a:gd name="connsiteX2" fmla="*/ 309203 w 571820"/>
                  <a:gd name="connsiteY2" fmla="*/ 21170 h 1313542"/>
                  <a:gd name="connsiteX3" fmla="*/ 571820 w 571820"/>
                  <a:gd name="connsiteY3" fmla="*/ 655184 h 1313542"/>
                  <a:gd name="connsiteX4" fmla="*/ 309203 w 571820"/>
                  <a:gd name="connsiteY4" fmla="*/ 1289197 h 1313542"/>
                  <a:gd name="connsiteX5" fmla="*/ 289403 w 571820"/>
                  <a:gd name="connsiteY5" fmla="*/ 1307193 h 1313542"/>
                  <a:gd name="connsiteX6" fmla="*/ 289403 w 571820"/>
                  <a:gd name="connsiteY6" fmla="*/ 1313542 h 1313542"/>
                  <a:gd name="connsiteX7" fmla="*/ 287393 w 571820"/>
                  <a:gd name="connsiteY7" fmla="*/ 1311715 h 1313542"/>
                  <a:gd name="connsiteX8" fmla="*/ 285910 w 571820"/>
                  <a:gd name="connsiteY8" fmla="*/ 1310367 h 1313542"/>
                  <a:gd name="connsiteX9" fmla="*/ 282417 w 571820"/>
                  <a:gd name="connsiteY9" fmla="*/ 1313542 h 1313542"/>
                  <a:gd name="connsiteX10" fmla="*/ 262617 w 571820"/>
                  <a:gd name="connsiteY10" fmla="*/ 1289197 h 1313542"/>
                  <a:gd name="connsiteX11" fmla="*/ 0 w 571820"/>
                  <a:gd name="connsiteY11" fmla="*/ 655183 h 1313542"/>
                  <a:gd name="connsiteX12" fmla="*/ 262617 w 571820"/>
                  <a:gd name="connsiteY12" fmla="*/ 21170 h 1313542"/>
                  <a:gd name="connsiteX0" fmla="*/ 262617 w 571820"/>
                  <a:gd name="connsiteY0" fmla="*/ 21170 h 1313542"/>
                  <a:gd name="connsiteX1" fmla="*/ 285910 w 571820"/>
                  <a:gd name="connsiteY1" fmla="*/ 0 h 1313542"/>
                  <a:gd name="connsiteX2" fmla="*/ 309203 w 571820"/>
                  <a:gd name="connsiteY2" fmla="*/ 21170 h 1313542"/>
                  <a:gd name="connsiteX3" fmla="*/ 571820 w 571820"/>
                  <a:gd name="connsiteY3" fmla="*/ 655184 h 1313542"/>
                  <a:gd name="connsiteX4" fmla="*/ 309203 w 571820"/>
                  <a:gd name="connsiteY4" fmla="*/ 1289197 h 1313542"/>
                  <a:gd name="connsiteX5" fmla="*/ 289403 w 571820"/>
                  <a:gd name="connsiteY5" fmla="*/ 1307193 h 1313542"/>
                  <a:gd name="connsiteX6" fmla="*/ 289403 w 571820"/>
                  <a:gd name="connsiteY6" fmla="*/ 1313542 h 1313542"/>
                  <a:gd name="connsiteX7" fmla="*/ 287393 w 571820"/>
                  <a:gd name="connsiteY7" fmla="*/ 1311715 h 1313542"/>
                  <a:gd name="connsiteX8" fmla="*/ 285910 w 571820"/>
                  <a:gd name="connsiteY8" fmla="*/ 1310367 h 1313542"/>
                  <a:gd name="connsiteX9" fmla="*/ 262617 w 571820"/>
                  <a:gd name="connsiteY9" fmla="*/ 1289197 h 1313542"/>
                  <a:gd name="connsiteX10" fmla="*/ 0 w 571820"/>
                  <a:gd name="connsiteY10" fmla="*/ 655183 h 1313542"/>
                  <a:gd name="connsiteX11" fmla="*/ 262617 w 571820"/>
                  <a:gd name="connsiteY11" fmla="*/ 21170 h 1313542"/>
                  <a:gd name="connsiteX0" fmla="*/ 262617 w 571820"/>
                  <a:gd name="connsiteY0" fmla="*/ 21170 h 1313542"/>
                  <a:gd name="connsiteX1" fmla="*/ 285910 w 571820"/>
                  <a:gd name="connsiteY1" fmla="*/ 0 h 1313542"/>
                  <a:gd name="connsiteX2" fmla="*/ 309203 w 571820"/>
                  <a:gd name="connsiteY2" fmla="*/ 21170 h 1313542"/>
                  <a:gd name="connsiteX3" fmla="*/ 571820 w 571820"/>
                  <a:gd name="connsiteY3" fmla="*/ 655184 h 1313542"/>
                  <a:gd name="connsiteX4" fmla="*/ 309203 w 571820"/>
                  <a:gd name="connsiteY4" fmla="*/ 1289197 h 1313542"/>
                  <a:gd name="connsiteX5" fmla="*/ 289403 w 571820"/>
                  <a:gd name="connsiteY5" fmla="*/ 1307193 h 1313542"/>
                  <a:gd name="connsiteX6" fmla="*/ 289403 w 571820"/>
                  <a:gd name="connsiteY6" fmla="*/ 1313542 h 1313542"/>
                  <a:gd name="connsiteX7" fmla="*/ 287393 w 571820"/>
                  <a:gd name="connsiteY7" fmla="*/ 1311715 h 1313542"/>
                  <a:gd name="connsiteX8" fmla="*/ 262617 w 571820"/>
                  <a:gd name="connsiteY8" fmla="*/ 1289197 h 1313542"/>
                  <a:gd name="connsiteX9" fmla="*/ 0 w 571820"/>
                  <a:gd name="connsiteY9" fmla="*/ 655183 h 1313542"/>
                  <a:gd name="connsiteX10" fmla="*/ 262617 w 571820"/>
                  <a:gd name="connsiteY10" fmla="*/ 21170 h 1313542"/>
                  <a:gd name="connsiteX0" fmla="*/ 262617 w 571820"/>
                  <a:gd name="connsiteY0" fmla="*/ 21170 h 1313542"/>
                  <a:gd name="connsiteX1" fmla="*/ 285910 w 571820"/>
                  <a:gd name="connsiteY1" fmla="*/ 0 h 1313542"/>
                  <a:gd name="connsiteX2" fmla="*/ 309203 w 571820"/>
                  <a:gd name="connsiteY2" fmla="*/ 21170 h 1313542"/>
                  <a:gd name="connsiteX3" fmla="*/ 571820 w 571820"/>
                  <a:gd name="connsiteY3" fmla="*/ 655184 h 1313542"/>
                  <a:gd name="connsiteX4" fmla="*/ 309203 w 571820"/>
                  <a:gd name="connsiteY4" fmla="*/ 1289197 h 1313542"/>
                  <a:gd name="connsiteX5" fmla="*/ 289403 w 571820"/>
                  <a:gd name="connsiteY5" fmla="*/ 1307193 h 1313542"/>
                  <a:gd name="connsiteX6" fmla="*/ 289403 w 571820"/>
                  <a:gd name="connsiteY6" fmla="*/ 1313542 h 1313542"/>
                  <a:gd name="connsiteX7" fmla="*/ 262617 w 571820"/>
                  <a:gd name="connsiteY7" fmla="*/ 1289197 h 1313542"/>
                  <a:gd name="connsiteX8" fmla="*/ 0 w 571820"/>
                  <a:gd name="connsiteY8" fmla="*/ 655183 h 1313542"/>
                  <a:gd name="connsiteX9" fmla="*/ 262617 w 571820"/>
                  <a:gd name="connsiteY9" fmla="*/ 21170 h 1313542"/>
                  <a:gd name="connsiteX0" fmla="*/ 262617 w 571820"/>
                  <a:gd name="connsiteY0" fmla="*/ 21170 h 1364739"/>
                  <a:gd name="connsiteX1" fmla="*/ 285910 w 571820"/>
                  <a:gd name="connsiteY1" fmla="*/ 0 h 1364739"/>
                  <a:gd name="connsiteX2" fmla="*/ 309203 w 571820"/>
                  <a:gd name="connsiteY2" fmla="*/ 21170 h 1364739"/>
                  <a:gd name="connsiteX3" fmla="*/ 571820 w 571820"/>
                  <a:gd name="connsiteY3" fmla="*/ 655184 h 1364739"/>
                  <a:gd name="connsiteX4" fmla="*/ 309203 w 571820"/>
                  <a:gd name="connsiteY4" fmla="*/ 1289197 h 1364739"/>
                  <a:gd name="connsiteX5" fmla="*/ 289403 w 571820"/>
                  <a:gd name="connsiteY5" fmla="*/ 1307193 h 1364739"/>
                  <a:gd name="connsiteX6" fmla="*/ 177485 w 571820"/>
                  <a:gd name="connsiteY6" fmla="*/ 1364739 h 1364739"/>
                  <a:gd name="connsiteX7" fmla="*/ 262617 w 571820"/>
                  <a:gd name="connsiteY7" fmla="*/ 1289197 h 1364739"/>
                  <a:gd name="connsiteX8" fmla="*/ 0 w 571820"/>
                  <a:gd name="connsiteY8" fmla="*/ 655183 h 1364739"/>
                  <a:gd name="connsiteX9" fmla="*/ 262617 w 571820"/>
                  <a:gd name="connsiteY9" fmla="*/ 21170 h 1364739"/>
                  <a:gd name="connsiteX0" fmla="*/ 262617 w 571820"/>
                  <a:gd name="connsiteY0" fmla="*/ 21170 h 1364739"/>
                  <a:gd name="connsiteX1" fmla="*/ 285910 w 571820"/>
                  <a:gd name="connsiteY1" fmla="*/ 0 h 1364739"/>
                  <a:gd name="connsiteX2" fmla="*/ 309203 w 571820"/>
                  <a:gd name="connsiteY2" fmla="*/ 21170 h 1364739"/>
                  <a:gd name="connsiteX3" fmla="*/ 571820 w 571820"/>
                  <a:gd name="connsiteY3" fmla="*/ 655184 h 1364739"/>
                  <a:gd name="connsiteX4" fmla="*/ 309203 w 571820"/>
                  <a:gd name="connsiteY4" fmla="*/ 1289197 h 1364739"/>
                  <a:gd name="connsiteX5" fmla="*/ 285832 w 571820"/>
                  <a:gd name="connsiteY5" fmla="*/ 1311956 h 1364739"/>
                  <a:gd name="connsiteX6" fmla="*/ 177485 w 571820"/>
                  <a:gd name="connsiteY6" fmla="*/ 1364739 h 1364739"/>
                  <a:gd name="connsiteX7" fmla="*/ 262617 w 571820"/>
                  <a:gd name="connsiteY7" fmla="*/ 1289197 h 1364739"/>
                  <a:gd name="connsiteX8" fmla="*/ 0 w 571820"/>
                  <a:gd name="connsiteY8" fmla="*/ 655183 h 1364739"/>
                  <a:gd name="connsiteX9" fmla="*/ 262617 w 571820"/>
                  <a:gd name="connsiteY9" fmla="*/ 21170 h 1364739"/>
                  <a:gd name="connsiteX0" fmla="*/ 262617 w 571820"/>
                  <a:gd name="connsiteY0" fmla="*/ 21170 h 1311956"/>
                  <a:gd name="connsiteX1" fmla="*/ 285910 w 571820"/>
                  <a:gd name="connsiteY1" fmla="*/ 0 h 1311956"/>
                  <a:gd name="connsiteX2" fmla="*/ 309203 w 571820"/>
                  <a:gd name="connsiteY2" fmla="*/ 21170 h 1311956"/>
                  <a:gd name="connsiteX3" fmla="*/ 571820 w 571820"/>
                  <a:gd name="connsiteY3" fmla="*/ 655184 h 1311956"/>
                  <a:gd name="connsiteX4" fmla="*/ 309203 w 571820"/>
                  <a:gd name="connsiteY4" fmla="*/ 1289197 h 1311956"/>
                  <a:gd name="connsiteX5" fmla="*/ 285832 w 571820"/>
                  <a:gd name="connsiteY5" fmla="*/ 1311956 h 1311956"/>
                  <a:gd name="connsiteX6" fmla="*/ 262617 w 571820"/>
                  <a:gd name="connsiteY6" fmla="*/ 1289197 h 1311956"/>
                  <a:gd name="connsiteX7" fmla="*/ 0 w 571820"/>
                  <a:gd name="connsiteY7" fmla="*/ 655183 h 1311956"/>
                  <a:gd name="connsiteX8" fmla="*/ 262617 w 571820"/>
                  <a:gd name="connsiteY8" fmla="*/ 21170 h 13119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71820" h="1311956">
                    <a:moveTo>
                      <a:pt x="262617" y="21170"/>
                    </a:moveTo>
                    <a:lnTo>
                      <a:pt x="285910" y="0"/>
                    </a:lnTo>
                    <a:lnTo>
                      <a:pt x="309203" y="21170"/>
                    </a:lnTo>
                    <a:cubicBezTo>
                      <a:pt x="471461" y="183428"/>
                      <a:pt x="571820" y="407586"/>
                      <a:pt x="571820" y="655184"/>
                    </a:cubicBezTo>
                    <a:cubicBezTo>
                      <a:pt x="571820" y="902781"/>
                      <a:pt x="471461" y="1126939"/>
                      <a:pt x="309203" y="1289197"/>
                    </a:cubicBezTo>
                    <a:lnTo>
                      <a:pt x="285832" y="1311956"/>
                    </a:lnTo>
                    <a:lnTo>
                      <a:pt x="262617" y="1289197"/>
                    </a:lnTo>
                    <a:cubicBezTo>
                      <a:pt x="100359" y="1126938"/>
                      <a:pt x="0" y="902781"/>
                      <a:pt x="0" y="655183"/>
                    </a:cubicBezTo>
                    <a:cubicBezTo>
                      <a:pt x="0" y="407586"/>
                      <a:pt x="100359" y="183428"/>
                      <a:pt x="262617" y="21170"/>
                    </a:cubicBezTo>
                    <a:close/>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cxnSp>
            <p:nvCxnSpPr>
              <p:cNvPr id="19" name="Straight Connector 18">
                <a:extLst>
                  <a:ext uri="{FF2B5EF4-FFF2-40B4-BE49-F238E27FC236}">
                    <a16:creationId xmlns:a16="http://schemas.microsoft.com/office/drawing/2014/main" id="{803A57D6-0C36-4560-A08A-16768551EF6F}"/>
                  </a:ext>
                </a:extLst>
              </p:cNvPr>
              <p:cNvCxnSpPr>
                <a:cxnSpLocks/>
              </p:cNvCxnSpPr>
              <p:nvPr/>
            </p:nvCxnSpPr>
            <p:spPr>
              <a:xfrm>
                <a:off x="8768695" y="4330454"/>
                <a:ext cx="0" cy="162000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grpSp>
    </p:spTree>
    <p:extLst>
      <p:ext uri="{BB962C8B-B14F-4D97-AF65-F5344CB8AC3E}">
        <p14:creationId xmlns:p14="http://schemas.microsoft.com/office/powerpoint/2010/main" val="95806273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AB794F-0C7D-47A6-A355-9B54F3A082B7}"/>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F518BEFC-5F95-43C3-A662-CF24426CB374}"/>
              </a:ext>
            </a:extLst>
          </p:cNvPr>
          <p:cNvSpPr>
            <a:spLocks noGrp="1"/>
          </p:cNvSpPr>
          <p:nvPr>
            <p:ph type="body" orient="vert" idx="1"/>
          </p:nvPr>
        </p:nvSpPr>
        <p:spPr>
          <a:xfrm>
            <a:off x="1079500" y="1790700"/>
            <a:ext cx="10026650" cy="397827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DE020A41-C226-41AB-8766-C9BF3E9BF9D0}"/>
              </a:ext>
            </a:extLst>
          </p:cNvPr>
          <p:cNvSpPr>
            <a:spLocks noGrp="1"/>
          </p:cNvSpPr>
          <p:nvPr>
            <p:ph type="dt" sz="half" idx="10"/>
          </p:nvPr>
        </p:nvSpPr>
        <p:spPr>
          <a:xfrm>
            <a:off x="541338" y="6401999"/>
            <a:ext cx="2206625" cy="369332"/>
          </a:xfrm>
          <a:prstGeom prst="rect">
            <a:avLst/>
          </a:prstGeom>
        </p:spPr>
        <p:txBody>
          <a:bodyPr/>
          <a:lstStyle/>
          <a:p>
            <a:fld id="{64F0E216-BA48-4F04-AC4F-645AA0DD6AC6}" type="datetimeFigureOut">
              <a:rPr lang="en-US" smtClean="0"/>
              <a:t>4/21/2021</a:t>
            </a:fld>
            <a:endParaRPr lang="en-US"/>
          </a:p>
        </p:txBody>
      </p:sp>
      <p:sp>
        <p:nvSpPr>
          <p:cNvPr id="5" name="Footer Placeholder 4">
            <a:extLst>
              <a:ext uri="{FF2B5EF4-FFF2-40B4-BE49-F238E27FC236}">
                <a16:creationId xmlns:a16="http://schemas.microsoft.com/office/drawing/2014/main" id="{877795E9-017B-4505-810D-A5F553A56BC9}"/>
              </a:ext>
            </a:extLst>
          </p:cNvPr>
          <p:cNvSpPr>
            <a:spLocks noGrp="1"/>
          </p:cNvSpPr>
          <p:nvPr>
            <p:ph type="ftr" sz="quarter" idx="11"/>
          </p:nvPr>
        </p:nvSpPr>
        <p:spPr>
          <a:xfrm>
            <a:off x="3308350" y="6401999"/>
            <a:ext cx="5575300" cy="369332"/>
          </a:xfrm>
          <a:prstGeom prst="rect">
            <a:avLst/>
          </a:prstGeom>
        </p:spPr>
        <p:txBody>
          <a:bodyPr/>
          <a:lstStyle/>
          <a:p>
            <a:endParaRPr lang="en-US"/>
          </a:p>
        </p:txBody>
      </p:sp>
      <p:sp>
        <p:nvSpPr>
          <p:cNvPr id="6" name="Slide Number Placeholder 5">
            <a:extLst>
              <a:ext uri="{FF2B5EF4-FFF2-40B4-BE49-F238E27FC236}">
                <a16:creationId xmlns:a16="http://schemas.microsoft.com/office/drawing/2014/main" id="{6626A1BD-3429-4C11-B230-8AD083EC3EC2}"/>
              </a:ext>
            </a:extLst>
          </p:cNvPr>
          <p:cNvSpPr>
            <a:spLocks noGrp="1"/>
          </p:cNvSpPr>
          <p:nvPr>
            <p:ph type="sldNum" sz="quarter" idx="12"/>
          </p:nvPr>
        </p:nvSpPr>
        <p:spPr>
          <a:xfrm>
            <a:off x="9442800" y="6401999"/>
            <a:ext cx="2208212" cy="369332"/>
          </a:xfrm>
          <a:prstGeom prst="rect">
            <a:avLst/>
          </a:prstGeom>
        </p:spPr>
        <p:txBody>
          <a:bodyPr/>
          <a:lstStyle/>
          <a:p>
            <a:fld id="{D39607A7-8386-47DB-8578-DDEDD194E5D4}" type="slidenum">
              <a:rPr lang="en-US" smtClean="0"/>
              <a:t>‹#›</a:t>
            </a:fld>
            <a:endParaRPr lang="en-US"/>
          </a:p>
        </p:txBody>
      </p:sp>
    </p:spTree>
    <p:extLst>
      <p:ext uri="{BB962C8B-B14F-4D97-AF65-F5344CB8AC3E}">
        <p14:creationId xmlns:p14="http://schemas.microsoft.com/office/powerpoint/2010/main" val="356284460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8EA11CA2-18BF-408B-A40C-B43A0A7B80FA}"/>
              </a:ext>
            </a:extLst>
          </p:cNvPr>
          <p:cNvSpPr>
            <a:spLocks noGrp="1"/>
          </p:cNvSpPr>
          <p:nvPr>
            <p:ph type="title" orient="vert"/>
          </p:nvPr>
        </p:nvSpPr>
        <p:spPr>
          <a:xfrm>
            <a:off x="9899079" y="1079500"/>
            <a:ext cx="1292662" cy="4689476"/>
          </a:xfrm>
        </p:spPr>
        <p:txBody>
          <a:bodyPr vert="eaVert">
            <a:normAutofit/>
          </a:bodyPr>
          <a:lstStyle/>
          <a:p>
            <a:r>
              <a:rPr lang="en-US"/>
              <a:t>Click to edit Master title style</a:t>
            </a:r>
            <a:endParaRPr lang="en-US" dirty="0"/>
          </a:p>
        </p:txBody>
      </p:sp>
      <p:sp>
        <p:nvSpPr>
          <p:cNvPr id="3" name="Vertical Text Placeholder 2">
            <a:extLst>
              <a:ext uri="{FF2B5EF4-FFF2-40B4-BE49-F238E27FC236}">
                <a16:creationId xmlns:a16="http://schemas.microsoft.com/office/drawing/2014/main" id="{BAE424B6-12FC-41A1-AF7C-7E3931D97204}"/>
              </a:ext>
            </a:extLst>
          </p:cNvPr>
          <p:cNvSpPr>
            <a:spLocks noGrp="1"/>
          </p:cNvSpPr>
          <p:nvPr>
            <p:ph type="body" orient="vert" idx="1"/>
          </p:nvPr>
        </p:nvSpPr>
        <p:spPr>
          <a:xfrm>
            <a:off x="1079499" y="1079500"/>
            <a:ext cx="8495943" cy="4689476"/>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735CF957-F921-48CF-97FE-91190C1AE9B3}"/>
              </a:ext>
            </a:extLst>
          </p:cNvPr>
          <p:cNvSpPr>
            <a:spLocks noGrp="1"/>
          </p:cNvSpPr>
          <p:nvPr>
            <p:ph type="dt" sz="half" idx="10"/>
          </p:nvPr>
        </p:nvSpPr>
        <p:spPr>
          <a:xfrm>
            <a:off x="541338" y="6401999"/>
            <a:ext cx="2206625" cy="369332"/>
          </a:xfrm>
          <a:prstGeom prst="rect">
            <a:avLst/>
          </a:prstGeom>
        </p:spPr>
        <p:txBody>
          <a:bodyPr/>
          <a:lstStyle/>
          <a:p>
            <a:fld id="{64F0E216-BA48-4F04-AC4F-645AA0DD6AC6}" type="datetimeFigureOut">
              <a:rPr lang="en-US" smtClean="0"/>
              <a:t>4/21/2021</a:t>
            </a:fld>
            <a:endParaRPr lang="en-US"/>
          </a:p>
        </p:txBody>
      </p:sp>
      <p:sp>
        <p:nvSpPr>
          <p:cNvPr id="5" name="Footer Placeholder 4">
            <a:extLst>
              <a:ext uri="{FF2B5EF4-FFF2-40B4-BE49-F238E27FC236}">
                <a16:creationId xmlns:a16="http://schemas.microsoft.com/office/drawing/2014/main" id="{6653F49D-6E0C-47F7-BAAD-A427913DC4D1}"/>
              </a:ext>
            </a:extLst>
          </p:cNvPr>
          <p:cNvSpPr>
            <a:spLocks noGrp="1"/>
          </p:cNvSpPr>
          <p:nvPr>
            <p:ph type="ftr" sz="quarter" idx="11"/>
          </p:nvPr>
        </p:nvSpPr>
        <p:spPr>
          <a:xfrm>
            <a:off x="3308350" y="6401999"/>
            <a:ext cx="5575300" cy="369332"/>
          </a:xfrm>
          <a:prstGeom prst="rect">
            <a:avLst/>
          </a:prstGeom>
        </p:spPr>
        <p:txBody>
          <a:bodyPr/>
          <a:lstStyle/>
          <a:p>
            <a:endParaRPr lang="en-US"/>
          </a:p>
        </p:txBody>
      </p:sp>
      <p:sp>
        <p:nvSpPr>
          <p:cNvPr id="6" name="Slide Number Placeholder 5">
            <a:extLst>
              <a:ext uri="{FF2B5EF4-FFF2-40B4-BE49-F238E27FC236}">
                <a16:creationId xmlns:a16="http://schemas.microsoft.com/office/drawing/2014/main" id="{B038A122-F390-46CF-BECF-3AE05CA585C4}"/>
              </a:ext>
            </a:extLst>
          </p:cNvPr>
          <p:cNvSpPr>
            <a:spLocks noGrp="1"/>
          </p:cNvSpPr>
          <p:nvPr>
            <p:ph type="sldNum" sz="quarter" idx="12"/>
          </p:nvPr>
        </p:nvSpPr>
        <p:spPr>
          <a:xfrm>
            <a:off x="9442800" y="6401999"/>
            <a:ext cx="2208212" cy="369332"/>
          </a:xfrm>
          <a:prstGeom prst="rect">
            <a:avLst/>
          </a:prstGeom>
        </p:spPr>
        <p:txBody>
          <a:bodyPr/>
          <a:lstStyle/>
          <a:p>
            <a:fld id="{D39607A7-8386-47DB-8578-DDEDD194E5D4}" type="slidenum">
              <a:rPr lang="en-US" smtClean="0"/>
              <a:t>‹#›</a:t>
            </a:fld>
            <a:endParaRPr lang="en-US"/>
          </a:p>
        </p:txBody>
      </p:sp>
    </p:spTree>
    <p:extLst>
      <p:ext uri="{BB962C8B-B14F-4D97-AF65-F5344CB8AC3E}">
        <p14:creationId xmlns:p14="http://schemas.microsoft.com/office/powerpoint/2010/main" val="110094213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EA217A-A229-4751-8D09-0CAD914F6286}"/>
              </a:ext>
            </a:extLst>
          </p:cNvPr>
          <p:cNvSpPr>
            <a:spLocks noGrp="1"/>
          </p:cNvSpPr>
          <p:nvPr>
            <p:ph type="title"/>
          </p:nvPr>
        </p:nvSpPr>
        <p:spPr/>
        <p:txBody>
          <a:body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1A9DEA33-60C3-4B28-B3EF-E93D6D46A309}"/>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F7D3B28-C66B-4279-AB67-2BC1D01239A4}"/>
              </a:ext>
            </a:extLst>
          </p:cNvPr>
          <p:cNvSpPr>
            <a:spLocks noGrp="1"/>
          </p:cNvSpPr>
          <p:nvPr>
            <p:ph type="dt" sz="half" idx="10"/>
          </p:nvPr>
        </p:nvSpPr>
        <p:spPr>
          <a:xfrm>
            <a:off x="541338" y="6401999"/>
            <a:ext cx="2206625" cy="369332"/>
          </a:xfrm>
          <a:prstGeom prst="rect">
            <a:avLst/>
          </a:prstGeom>
        </p:spPr>
        <p:txBody>
          <a:bodyPr/>
          <a:lstStyle/>
          <a:p>
            <a:fld id="{64F0E216-BA48-4F04-AC4F-645AA0DD6AC6}" type="datetimeFigureOut">
              <a:rPr lang="en-US" smtClean="0"/>
              <a:t>4/21/2021</a:t>
            </a:fld>
            <a:endParaRPr lang="en-US"/>
          </a:p>
        </p:txBody>
      </p:sp>
      <p:sp>
        <p:nvSpPr>
          <p:cNvPr id="5" name="Footer Placeholder 4">
            <a:extLst>
              <a:ext uri="{FF2B5EF4-FFF2-40B4-BE49-F238E27FC236}">
                <a16:creationId xmlns:a16="http://schemas.microsoft.com/office/drawing/2014/main" id="{8928FF39-A0DA-4F77-9297-B83C86B575D9}"/>
              </a:ext>
            </a:extLst>
          </p:cNvPr>
          <p:cNvSpPr>
            <a:spLocks noGrp="1"/>
          </p:cNvSpPr>
          <p:nvPr>
            <p:ph type="ftr" sz="quarter" idx="11"/>
          </p:nvPr>
        </p:nvSpPr>
        <p:spPr>
          <a:xfrm>
            <a:off x="3308350" y="6401999"/>
            <a:ext cx="5575300" cy="369332"/>
          </a:xfrm>
          <a:prstGeom prst="rect">
            <a:avLst/>
          </a:prstGeom>
        </p:spPr>
        <p:txBody>
          <a:bodyPr/>
          <a:lstStyle/>
          <a:p>
            <a:endParaRPr lang="en-US"/>
          </a:p>
        </p:txBody>
      </p:sp>
      <p:sp>
        <p:nvSpPr>
          <p:cNvPr id="6" name="Slide Number Placeholder 5">
            <a:extLst>
              <a:ext uri="{FF2B5EF4-FFF2-40B4-BE49-F238E27FC236}">
                <a16:creationId xmlns:a16="http://schemas.microsoft.com/office/drawing/2014/main" id="{69D7D65A-9D4E-42F6-A8BF-1EEAFB180710}"/>
              </a:ext>
            </a:extLst>
          </p:cNvPr>
          <p:cNvSpPr>
            <a:spLocks noGrp="1"/>
          </p:cNvSpPr>
          <p:nvPr>
            <p:ph type="sldNum" sz="quarter" idx="12"/>
          </p:nvPr>
        </p:nvSpPr>
        <p:spPr>
          <a:xfrm>
            <a:off x="9442800" y="6401999"/>
            <a:ext cx="2208212" cy="369332"/>
          </a:xfrm>
          <a:prstGeom prst="rect">
            <a:avLst/>
          </a:prstGeom>
        </p:spPr>
        <p:txBody>
          <a:bodyPr/>
          <a:lstStyle/>
          <a:p>
            <a:fld id="{D39607A7-8386-47DB-8578-DDEDD194E5D4}" type="slidenum">
              <a:rPr lang="en-US" smtClean="0"/>
              <a:t>‹#›</a:t>
            </a:fld>
            <a:endParaRPr lang="en-US"/>
          </a:p>
        </p:txBody>
      </p:sp>
    </p:spTree>
    <p:extLst>
      <p:ext uri="{BB962C8B-B14F-4D97-AF65-F5344CB8AC3E}">
        <p14:creationId xmlns:p14="http://schemas.microsoft.com/office/powerpoint/2010/main" val="229733733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3017BB-B242-4CC6-887C-83E08CE2D54A}"/>
              </a:ext>
            </a:extLst>
          </p:cNvPr>
          <p:cNvSpPr>
            <a:spLocks noGrp="1"/>
          </p:cNvSpPr>
          <p:nvPr>
            <p:ph type="title"/>
          </p:nvPr>
        </p:nvSpPr>
        <p:spPr>
          <a:xfrm>
            <a:off x="1079500" y="2252663"/>
            <a:ext cx="4457700" cy="2349500"/>
          </a:xfrm>
        </p:spPr>
        <p:txBody>
          <a:bodyPr anchor="ctr" anchorCtr="0">
            <a:normAutofit/>
          </a:bodyPr>
          <a:lstStyle>
            <a:lvl1pPr algn="ctr">
              <a:defRPr sz="2800"/>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26695823-EA83-493F-8FEC-C72B5B9CF2FD}"/>
              </a:ext>
            </a:extLst>
          </p:cNvPr>
          <p:cNvSpPr>
            <a:spLocks noGrp="1"/>
          </p:cNvSpPr>
          <p:nvPr>
            <p:ph type="body" idx="1"/>
          </p:nvPr>
        </p:nvSpPr>
        <p:spPr>
          <a:xfrm>
            <a:off x="6654800" y="2252664"/>
            <a:ext cx="4451348" cy="2349500"/>
          </a:xfrm>
        </p:spPr>
        <p:txBody>
          <a:bodyPr anchor="ctr" anchorCtr="0"/>
          <a:lstStyle>
            <a:lvl1pPr marL="0" indent="0">
              <a:buNone/>
              <a:defRPr sz="2400" i="1">
                <a:solidFill>
                  <a:schemeClr val="tx1">
                    <a:alpha val="70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31E08E54-36BB-4AB4-BE1F-5FA8207BEAF8}"/>
              </a:ext>
            </a:extLst>
          </p:cNvPr>
          <p:cNvSpPr>
            <a:spLocks noGrp="1"/>
          </p:cNvSpPr>
          <p:nvPr>
            <p:ph type="dt" sz="half" idx="10"/>
          </p:nvPr>
        </p:nvSpPr>
        <p:spPr>
          <a:xfrm>
            <a:off x="541338" y="6401999"/>
            <a:ext cx="2206625" cy="369332"/>
          </a:xfrm>
          <a:prstGeom prst="rect">
            <a:avLst/>
          </a:prstGeom>
        </p:spPr>
        <p:txBody>
          <a:bodyPr/>
          <a:lstStyle/>
          <a:p>
            <a:fld id="{64F0E216-BA48-4F04-AC4F-645AA0DD6AC6}" type="datetimeFigureOut">
              <a:rPr lang="en-US" smtClean="0"/>
              <a:t>4/21/2021</a:t>
            </a:fld>
            <a:endParaRPr lang="en-US"/>
          </a:p>
        </p:txBody>
      </p:sp>
      <p:sp>
        <p:nvSpPr>
          <p:cNvPr id="5" name="Footer Placeholder 4">
            <a:extLst>
              <a:ext uri="{FF2B5EF4-FFF2-40B4-BE49-F238E27FC236}">
                <a16:creationId xmlns:a16="http://schemas.microsoft.com/office/drawing/2014/main" id="{C0453A6A-C55A-40A1-A3BB-DB417047F547}"/>
              </a:ext>
            </a:extLst>
          </p:cNvPr>
          <p:cNvSpPr>
            <a:spLocks noGrp="1"/>
          </p:cNvSpPr>
          <p:nvPr>
            <p:ph type="ftr" sz="quarter" idx="11"/>
          </p:nvPr>
        </p:nvSpPr>
        <p:spPr>
          <a:xfrm>
            <a:off x="3308350" y="6401999"/>
            <a:ext cx="5575300" cy="369332"/>
          </a:xfrm>
          <a:prstGeom prst="rect">
            <a:avLst/>
          </a:prstGeom>
        </p:spPr>
        <p:txBody>
          <a:bodyPr/>
          <a:lstStyle/>
          <a:p>
            <a:endParaRPr lang="en-US"/>
          </a:p>
        </p:txBody>
      </p:sp>
      <p:sp>
        <p:nvSpPr>
          <p:cNvPr id="6" name="Slide Number Placeholder 5">
            <a:extLst>
              <a:ext uri="{FF2B5EF4-FFF2-40B4-BE49-F238E27FC236}">
                <a16:creationId xmlns:a16="http://schemas.microsoft.com/office/drawing/2014/main" id="{96D6E656-7AC0-4BD3-AFE5-4B5122E2F2D8}"/>
              </a:ext>
            </a:extLst>
          </p:cNvPr>
          <p:cNvSpPr>
            <a:spLocks noGrp="1"/>
          </p:cNvSpPr>
          <p:nvPr>
            <p:ph type="sldNum" sz="quarter" idx="12"/>
          </p:nvPr>
        </p:nvSpPr>
        <p:spPr>
          <a:xfrm>
            <a:off x="9442800" y="6401999"/>
            <a:ext cx="2208212" cy="369332"/>
          </a:xfrm>
          <a:prstGeom prst="rect">
            <a:avLst/>
          </a:prstGeom>
        </p:spPr>
        <p:txBody>
          <a:bodyPr/>
          <a:lstStyle/>
          <a:p>
            <a:fld id="{D39607A7-8386-47DB-8578-DDEDD194E5D4}" type="slidenum">
              <a:rPr lang="en-US" smtClean="0"/>
              <a:t>‹#›</a:t>
            </a:fld>
            <a:endParaRPr lang="en-US"/>
          </a:p>
        </p:txBody>
      </p:sp>
      <p:grpSp>
        <p:nvGrpSpPr>
          <p:cNvPr id="20" name="Group 19">
            <a:extLst>
              <a:ext uri="{FF2B5EF4-FFF2-40B4-BE49-F238E27FC236}">
                <a16:creationId xmlns:a16="http://schemas.microsoft.com/office/drawing/2014/main" id="{E9ABE19D-0B51-4388-93D1-0CD6B767115D}"/>
              </a:ext>
            </a:extLst>
          </p:cNvPr>
          <p:cNvGrpSpPr/>
          <p:nvPr/>
        </p:nvGrpSpPr>
        <p:grpSpPr>
          <a:xfrm>
            <a:off x="999771" y="932104"/>
            <a:ext cx="913428" cy="1032464"/>
            <a:chOff x="999771" y="932104"/>
            <a:chExt cx="913428" cy="1032464"/>
          </a:xfrm>
        </p:grpSpPr>
        <p:grpSp>
          <p:nvGrpSpPr>
            <p:cNvPr id="21" name="Group 20">
              <a:extLst>
                <a:ext uri="{FF2B5EF4-FFF2-40B4-BE49-F238E27FC236}">
                  <a16:creationId xmlns:a16="http://schemas.microsoft.com/office/drawing/2014/main" id="{46226ED6-7133-4222-9552-0EA4B1B3C9FB}"/>
                </a:ext>
              </a:extLst>
            </p:cNvPr>
            <p:cNvGrpSpPr/>
            <p:nvPr/>
          </p:nvGrpSpPr>
          <p:grpSpPr>
            <a:xfrm rot="8100000" flipV="1">
              <a:off x="1047457" y="1290386"/>
              <a:ext cx="865742" cy="628383"/>
              <a:chOff x="558167" y="958515"/>
              <a:chExt cx="865742" cy="628383"/>
            </a:xfrm>
            <a:solidFill>
              <a:schemeClr val="accent3"/>
            </a:solidFill>
          </p:grpSpPr>
          <p:sp>
            <p:nvSpPr>
              <p:cNvPr id="28" name="Freeform: Shape 27">
                <a:extLst>
                  <a:ext uri="{FF2B5EF4-FFF2-40B4-BE49-F238E27FC236}">
                    <a16:creationId xmlns:a16="http://schemas.microsoft.com/office/drawing/2014/main" id="{BE810E40-D42F-4034-93BA-54446465D20B}"/>
                  </a:ext>
                </a:extLst>
              </p:cNvPr>
              <p:cNvSpPr/>
              <p:nvPr/>
            </p:nvSpPr>
            <p:spPr>
              <a:xfrm rot="8100000" flipH="1">
                <a:off x="558167" y="1122160"/>
                <a:ext cx="464738" cy="464738"/>
              </a:xfrm>
              <a:custGeom>
                <a:avLst/>
                <a:gdLst>
                  <a:gd name="connsiteX0" fmla="*/ 446142 w 464738"/>
                  <a:gd name="connsiteY0" fmla="*/ 464738 h 464738"/>
                  <a:gd name="connsiteX1" fmla="*/ 130673 w 464738"/>
                  <a:gd name="connsiteY1" fmla="*/ 334066 h 464738"/>
                  <a:gd name="connsiteX2" fmla="*/ 0 w 464738"/>
                  <a:gd name="connsiteY2" fmla="*/ 18596 h 464738"/>
                  <a:gd name="connsiteX3" fmla="*/ 836 w 464738"/>
                  <a:gd name="connsiteY3" fmla="*/ 1089 h 464738"/>
                  <a:gd name="connsiteX4" fmla="*/ 606 w 464738"/>
                  <a:gd name="connsiteY4" fmla="*/ 859 h 464738"/>
                  <a:gd name="connsiteX5" fmla="*/ 848 w 464738"/>
                  <a:gd name="connsiteY5" fmla="*/ 848 h 464738"/>
                  <a:gd name="connsiteX6" fmla="*/ 859 w 464738"/>
                  <a:gd name="connsiteY6" fmla="*/ 606 h 464738"/>
                  <a:gd name="connsiteX7" fmla="*/ 1089 w 464738"/>
                  <a:gd name="connsiteY7" fmla="*/ 836 h 464738"/>
                  <a:gd name="connsiteX8" fmla="*/ 18596 w 464738"/>
                  <a:gd name="connsiteY8" fmla="*/ 0 h 464738"/>
                  <a:gd name="connsiteX9" fmla="*/ 334066 w 464738"/>
                  <a:gd name="connsiteY9" fmla="*/ 130672 h 464738"/>
                  <a:gd name="connsiteX10" fmla="*/ 464738 w 464738"/>
                  <a:gd name="connsiteY10" fmla="*/ 446142 h 464738"/>
                  <a:gd name="connsiteX11" fmla="*/ 463902 w 464738"/>
                  <a:gd name="connsiteY11" fmla="*/ 463650 h 464738"/>
                  <a:gd name="connsiteX12" fmla="*/ 464132 w 464738"/>
                  <a:gd name="connsiteY12" fmla="*/ 463880 h 464738"/>
                  <a:gd name="connsiteX13" fmla="*/ 463891 w 464738"/>
                  <a:gd name="connsiteY13" fmla="*/ 463892 h 464738"/>
                  <a:gd name="connsiteX14" fmla="*/ 463879 w 464738"/>
                  <a:gd name="connsiteY14" fmla="*/ 464132 h 464738"/>
                  <a:gd name="connsiteX15" fmla="*/ 463650 w 464738"/>
                  <a:gd name="connsiteY15" fmla="*/ 463903 h 4647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64738" h="464738">
                    <a:moveTo>
                      <a:pt x="446142" y="464738"/>
                    </a:moveTo>
                    <a:cubicBezTo>
                      <a:pt x="331965" y="464738"/>
                      <a:pt x="217787" y="421181"/>
                      <a:pt x="130673" y="334066"/>
                    </a:cubicBezTo>
                    <a:cubicBezTo>
                      <a:pt x="43558" y="246952"/>
                      <a:pt x="1" y="132774"/>
                      <a:pt x="0" y="18596"/>
                    </a:cubicBezTo>
                    <a:lnTo>
                      <a:pt x="836" y="1089"/>
                    </a:lnTo>
                    <a:lnTo>
                      <a:pt x="606" y="859"/>
                    </a:lnTo>
                    <a:lnTo>
                      <a:pt x="848" y="848"/>
                    </a:lnTo>
                    <a:lnTo>
                      <a:pt x="859" y="606"/>
                    </a:lnTo>
                    <a:lnTo>
                      <a:pt x="1089" y="836"/>
                    </a:lnTo>
                    <a:lnTo>
                      <a:pt x="18596" y="0"/>
                    </a:lnTo>
                    <a:cubicBezTo>
                      <a:pt x="132774" y="0"/>
                      <a:pt x="246951" y="43557"/>
                      <a:pt x="334066" y="130672"/>
                    </a:cubicBezTo>
                    <a:cubicBezTo>
                      <a:pt x="421181" y="217787"/>
                      <a:pt x="464738" y="331964"/>
                      <a:pt x="464738" y="446142"/>
                    </a:cubicBezTo>
                    <a:lnTo>
                      <a:pt x="463902" y="463650"/>
                    </a:lnTo>
                    <a:lnTo>
                      <a:pt x="464132" y="463880"/>
                    </a:lnTo>
                    <a:lnTo>
                      <a:pt x="463891" y="463892"/>
                    </a:lnTo>
                    <a:lnTo>
                      <a:pt x="463879" y="464132"/>
                    </a:lnTo>
                    <a:lnTo>
                      <a:pt x="463650" y="463903"/>
                    </a:lnTo>
                    <a:close/>
                  </a:path>
                </a:pathLst>
              </a:custGeom>
              <a:solidFill>
                <a:schemeClr val="accent4">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29" name="Freeform: Shape 28">
                <a:extLst>
                  <a:ext uri="{FF2B5EF4-FFF2-40B4-BE49-F238E27FC236}">
                    <a16:creationId xmlns:a16="http://schemas.microsoft.com/office/drawing/2014/main" id="{60F6BFC2-CA89-42B8-8A5A-E9F26BA87FBB}"/>
                  </a:ext>
                </a:extLst>
              </p:cNvPr>
              <p:cNvSpPr/>
              <p:nvPr/>
            </p:nvSpPr>
            <p:spPr>
              <a:xfrm rot="5400000" flipH="1">
                <a:off x="959170" y="958515"/>
                <a:ext cx="464739" cy="464739"/>
              </a:xfrm>
              <a:custGeom>
                <a:avLst/>
                <a:gdLst>
                  <a:gd name="connsiteX0" fmla="*/ 464132 w 464739"/>
                  <a:gd name="connsiteY0" fmla="*/ 463881 h 464739"/>
                  <a:gd name="connsiteX1" fmla="*/ 463891 w 464739"/>
                  <a:gd name="connsiteY1" fmla="*/ 463892 h 464739"/>
                  <a:gd name="connsiteX2" fmla="*/ 463880 w 464739"/>
                  <a:gd name="connsiteY2" fmla="*/ 464132 h 464739"/>
                  <a:gd name="connsiteX3" fmla="*/ 463651 w 464739"/>
                  <a:gd name="connsiteY3" fmla="*/ 463904 h 464739"/>
                  <a:gd name="connsiteX4" fmla="*/ 446142 w 464739"/>
                  <a:gd name="connsiteY4" fmla="*/ 464739 h 464739"/>
                  <a:gd name="connsiteX5" fmla="*/ 130673 w 464739"/>
                  <a:gd name="connsiteY5" fmla="*/ 334067 h 464739"/>
                  <a:gd name="connsiteX6" fmla="*/ 0 w 464739"/>
                  <a:gd name="connsiteY6" fmla="*/ 18597 h 464739"/>
                  <a:gd name="connsiteX7" fmla="*/ 836 w 464739"/>
                  <a:gd name="connsiteY7" fmla="*/ 1089 h 464739"/>
                  <a:gd name="connsiteX8" fmla="*/ 607 w 464739"/>
                  <a:gd name="connsiteY8" fmla="*/ 859 h 464739"/>
                  <a:gd name="connsiteX9" fmla="*/ 848 w 464739"/>
                  <a:gd name="connsiteY9" fmla="*/ 848 h 464739"/>
                  <a:gd name="connsiteX10" fmla="*/ 859 w 464739"/>
                  <a:gd name="connsiteY10" fmla="*/ 607 h 464739"/>
                  <a:gd name="connsiteX11" fmla="*/ 1089 w 464739"/>
                  <a:gd name="connsiteY11" fmla="*/ 836 h 464739"/>
                  <a:gd name="connsiteX12" fmla="*/ 18597 w 464739"/>
                  <a:gd name="connsiteY12" fmla="*/ 0 h 464739"/>
                  <a:gd name="connsiteX13" fmla="*/ 334067 w 464739"/>
                  <a:gd name="connsiteY13" fmla="*/ 130672 h 464739"/>
                  <a:gd name="connsiteX14" fmla="*/ 464739 w 464739"/>
                  <a:gd name="connsiteY14" fmla="*/ 446142 h 464739"/>
                  <a:gd name="connsiteX15" fmla="*/ 463903 w 464739"/>
                  <a:gd name="connsiteY15" fmla="*/ 463652 h 4647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64739" h="464739">
                    <a:moveTo>
                      <a:pt x="464132" y="463881"/>
                    </a:moveTo>
                    <a:lnTo>
                      <a:pt x="463891" y="463892"/>
                    </a:lnTo>
                    <a:lnTo>
                      <a:pt x="463880" y="464132"/>
                    </a:lnTo>
                    <a:lnTo>
                      <a:pt x="463651" y="463904"/>
                    </a:lnTo>
                    <a:lnTo>
                      <a:pt x="446142" y="464739"/>
                    </a:lnTo>
                    <a:cubicBezTo>
                      <a:pt x="331965" y="464739"/>
                      <a:pt x="217787" y="421182"/>
                      <a:pt x="130673" y="334067"/>
                    </a:cubicBezTo>
                    <a:cubicBezTo>
                      <a:pt x="43558" y="246953"/>
                      <a:pt x="1" y="132775"/>
                      <a:pt x="0" y="18597"/>
                    </a:cubicBezTo>
                    <a:lnTo>
                      <a:pt x="836" y="1089"/>
                    </a:lnTo>
                    <a:lnTo>
                      <a:pt x="607" y="859"/>
                    </a:lnTo>
                    <a:lnTo>
                      <a:pt x="848" y="848"/>
                    </a:lnTo>
                    <a:lnTo>
                      <a:pt x="859" y="607"/>
                    </a:lnTo>
                    <a:lnTo>
                      <a:pt x="1089" y="836"/>
                    </a:lnTo>
                    <a:lnTo>
                      <a:pt x="18597" y="0"/>
                    </a:lnTo>
                    <a:cubicBezTo>
                      <a:pt x="132775" y="0"/>
                      <a:pt x="246952" y="43557"/>
                      <a:pt x="334067" y="130672"/>
                    </a:cubicBezTo>
                    <a:cubicBezTo>
                      <a:pt x="421182" y="217787"/>
                      <a:pt x="464739" y="331964"/>
                      <a:pt x="464739" y="446142"/>
                    </a:cubicBezTo>
                    <a:lnTo>
                      <a:pt x="463903" y="463652"/>
                    </a:lnTo>
                    <a:close/>
                  </a:path>
                </a:pathLst>
              </a:custGeom>
              <a:solidFill>
                <a:schemeClr val="accent4">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grpSp>
        <p:grpSp>
          <p:nvGrpSpPr>
            <p:cNvPr id="22" name="Group 21">
              <a:extLst>
                <a:ext uri="{FF2B5EF4-FFF2-40B4-BE49-F238E27FC236}">
                  <a16:creationId xmlns:a16="http://schemas.microsoft.com/office/drawing/2014/main" id="{1CA36485-DC1D-48C9-91B2-425DBC66D471}"/>
                </a:ext>
              </a:extLst>
            </p:cNvPr>
            <p:cNvGrpSpPr/>
            <p:nvPr/>
          </p:nvGrpSpPr>
          <p:grpSpPr>
            <a:xfrm rot="10800000" flipH="1" flipV="1">
              <a:off x="999771" y="932104"/>
              <a:ext cx="864005" cy="1032464"/>
              <a:chOff x="2207971" y="2384401"/>
              <a:chExt cx="864005" cy="1032464"/>
            </a:xfrm>
          </p:grpSpPr>
          <p:sp>
            <p:nvSpPr>
              <p:cNvPr id="23" name="Freeform: Shape 22">
                <a:extLst>
                  <a:ext uri="{FF2B5EF4-FFF2-40B4-BE49-F238E27FC236}">
                    <a16:creationId xmlns:a16="http://schemas.microsoft.com/office/drawing/2014/main" id="{0ACF276E-196C-4923-B7D1-48A8E6A1669C}"/>
                  </a:ext>
                </a:extLst>
              </p:cNvPr>
              <p:cNvSpPr/>
              <p:nvPr/>
            </p:nvSpPr>
            <p:spPr>
              <a:xfrm rot="13500000">
                <a:off x="2207971" y="2856305"/>
                <a:ext cx="464739" cy="464739"/>
              </a:xfrm>
              <a:custGeom>
                <a:avLst/>
                <a:gdLst>
                  <a:gd name="connsiteX0" fmla="*/ 464132 w 464739"/>
                  <a:gd name="connsiteY0" fmla="*/ 463881 h 464739"/>
                  <a:gd name="connsiteX1" fmla="*/ 463891 w 464739"/>
                  <a:gd name="connsiteY1" fmla="*/ 463892 h 464739"/>
                  <a:gd name="connsiteX2" fmla="*/ 463880 w 464739"/>
                  <a:gd name="connsiteY2" fmla="*/ 464132 h 464739"/>
                  <a:gd name="connsiteX3" fmla="*/ 463651 w 464739"/>
                  <a:gd name="connsiteY3" fmla="*/ 463904 h 464739"/>
                  <a:gd name="connsiteX4" fmla="*/ 446142 w 464739"/>
                  <a:gd name="connsiteY4" fmla="*/ 464739 h 464739"/>
                  <a:gd name="connsiteX5" fmla="*/ 130673 w 464739"/>
                  <a:gd name="connsiteY5" fmla="*/ 334067 h 464739"/>
                  <a:gd name="connsiteX6" fmla="*/ 0 w 464739"/>
                  <a:gd name="connsiteY6" fmla="*/ 18597 h 464739"/>
                  <a:gd name="connsiteX7" fmla="*/ 836 w 464739"/>
                  <a:gd name="connsiteY7" fmla="*/ 1089 h 464739"/>
                  <a:gd name="connsiteX8" fmla="*/ 607 w 464739"/>
                  <a:gd name="connsiteY8" fmla="*/ 859 h 464739"/>
                  <a:gd name="connsiteX9" fmla="*/ 848 w 464739"/>
                  <a:gd name="connsiteY9" fmla="*/ 848 h 464739"/>
                  <a:gd name="connsiteX10" fmla="*/ 859 w 464739"/>
                  <a:gd name="connsiteY10" fmla="*/ 607 h 464739"/>
                  <a:gd name="connsiteX11" fmla="*/ 1089 w 464739"/>
                  <a:gd name="connsiteY11" fmla="*/ 836 h 464739"/>
                  <a:gd name="connsiteX12" fmla="*/ 18597 w 464739"/>
                  <a:gd name="connsiteY12" fmla="*/ 0 h 464739"/>
                  <a:gd name="connsiteX13" fmla="*/ 334067 w 464739"/>
                  <a:gd name="connsiteY13" fmla="*/ 130672 h 464739"/>
                  <a:gd name="connsiteX14" fmla="*/ 464739 w 464739"/>
                  <a:gd name="connsiteY14" fmla="*/ 446142 h 464739"/>
                  <a:gd name="connsiteX15" fmla="*/ 463903 w 464739"/>
                  <a:gd name="connsiteY15" fmla="*/ 463652 h 4647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64739" h="464739">
                    <a:moveTo>
                      <a:pt x="464132" y="463881"/>
                    </a:moveTo>
                    <a:lnTo>
                      <a:pt x="463891" y="463892"/>
                    </a:lnTo>
                    <a:lnTo>
                      <a:pt x="463880" y="464132"/>
                    </a:lnTo>
                    <a:lnTo>
                      <a:pt x="463651" y="463904"/>
                    </a:lnTo>
                    <a:lnTo>
                      <a:pt x="446142" y="464739"/>
                    </a:lnTo>
                    <a:cubicBezTo>
                      <a:pt x="331965" y="464739"/>
                      <a:pt x="217787" y="421182"/>
                      <a:pt x="130673" y="334067"/>
                    </a:cubicBezTo>
                    <a:cubicBezTo>
                      <a:pt x="43558" y="246953"/>
                      <a:pt x="1" y="132775"/>
                      <a:pt x="0" y="18597"/>
                    </a:cubicBezTo>
                    <a:lnTo>
                      <a:pt x="836" y="1089"/>
                    </a:lnTo>
                    <a:lnTo>
                      <a:pt x="607" y="859"/>
                    </a:lnTo>
                    <a:lnTo>
                      <a:pt x="848" y="848"/>
                    </a:lnTo>
                    <a:lnTo>
                      <a:pt x="859" y="607"/>
                    </a:lnTo>
                    <a:lnTo>
                      <a:pt x="1089" y="836"/>
                    </a:lnTo>
                    <a:lnTo>
                      <a:pt x="18597" y="0"/>
                    </a:lnTo>
                    <a:cubicBezTo>
                      <a:pt x="132775" y="0"/>
                      <a:pt x="246952" y="43557"/>
                      <a:pt x="334067" y="130672"/>
                    </a:cubicBezTo>
                    <a:cubicBezTo>
                      <a:pt x="421182" y="217787"/>
                      <a:pt x="464739" y="331964"/>
                      <a:pt x="464739" y="446142"/>
                    </a:cubicBezTo>
                    <a:lnTo>
                      <a:pt x="463903" y="463652"/>
                    </a:lnTo>
                    <a:close/>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24" name="Freeform: Shape 23">
                <a:extLst>
                  <a:ext uri="{FF2B5EF4-FFF2-40B4-BE49-F238E27FC236}">
                    <a16:creationId xmlns:a16="http://schemas.microsoft.com/office/drawing/2014/main" id="{FFE3686C-DFF6-4995-81B8-FA38F5BB0401}"/>
                  </a:ext>
                </a:extLst>
              </p:cNvPr>
              <p:cNvSpPr/>
              <p:nvPr/>
            </p:nvSpPr>
            <p:spPr>
              <a:xfrm rot="10800000">
                <a:off x="2607238" y="2688467"/>
                <a:ext cx="464738" cy="464738"/>
              </a:xfrm>
              <a:custGeom>
                <a:avLst/>
                <a:gdLst>
                  <a:gd name="connsiteX0" fmla="*/ 446142 w 464738"/>
                  <a:gd name="connsiteY0" fmla="*/ 464738 h 464738"/>
                  <a:gd name="connsiteX1" fmla="*/ 130673 w 464738"/>
                  <a:gd name="connsiteY1" fmla="*/ 334066 h 464738"/>
                  <a:gd name="connsiteX2" fmla="*/ 0 w 464738"/>
                  <a:gd name="connsiteY2" fmla="*/ 18596 h 464738"/>
                  <a:gd name="connsiteX3" fmla="*/ 836 w 464738"/>
                  <a:gd name="connsiteY3" fmla="*/ 1089 h 464738"/>
                  <a:gd name="connsiteX4" fmla="*/ 606 w 464738"/>
                  <a:gd name="connsiteY4" fmla="*/ 859 h 464738"/>
                  <a:gd name="connsiteX5" fmla="*/ 848 w 464738"/>
                  <a:gd name="connsiteY5" fmla="*/ 848 h 464738"/>
                  <a:gd name="connsiteX6" fmla="*/ 859 w 464738"/>
                  <a:gd name="connsiteY6" fmla="*/ 606 h 464738"/>
                  <a:gd name="connsiteX7" fmla="*/ 1089 w 464738"/>
                  <a:gd name="connsiteY7" fmla="*/ 836 h 464738"/>
                  <a:gd name="connsiteX8" fmla="*/ 18596 w 464738"/>
                  <a:gd name="connsiteY8" fmla="*/ 0 h 464738"/>
                  <a:gd name="connsiteX9" fmla="*/ 334066 w 464738"/>
                  <a:gd name="connsiteY9" fmla="*/ 130672 h 464738"/>
                  <a:gd name="connsiteX10" fmla="*/ 464738 w 464738"/>
                  <a:gd name="connsiteY10" fmla="*/ 446142 h 464738"/>
                  <a:gd name="connsiteX11" fmla="*/ 463902 w 464738"/>
                  <a:gd name="connsiteY11" fmla="*/ 463650 h 464738"/>
                  <a:gd name="connsiteX12" fmla="*/ 464132 w 464738"/>
                  <a:gd name="connsiteY12" fmla="*/ 463880 h 464738"/>
                  <a:gd name="connsiteX13" fmla="*/ 463891 w 464738"/>
                  <a:gd name="connsiteY13" fmla="*/ 463892 h 464738"/>
                  <a:gd name="connsiteX14" fmla="*/ 463879 w 464738"/>
                  <a:gd name="connsiteY14" fmla="*/ 464132 h 464738"/>
                  <a:gd name="connsiteX15" fmla="*/ 463650 w 464738"/>
                  <a:gd name="connsiteY15" fmla="*/ 463903 h 4647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64738" h="464738">
                    <a:moveTo>
                      <a:pt x="446142" y="464738"/>
                    </a:moveTo>
                    <a:cubicBezTo>
                      <a:pt x="331965" y="464738"/>
                      <a:pt x="217787" y="421181"/>
                      <a:pt x="130673" y="334066"/>
                    </a:cubicBezTo>
                    <a:cubicBezTo>
                      <a:pt x="43558" y="246952"/>
                      <a:pt x="1" y="132774"/>
                      <a:pt x="0" y="18596"/>
                    </a:cubicBezTo>
                    <a:lnTo>
                      <a:pt x="836" y="1089"/>
                    </a:lnTo>
                    <a:lnTo>
                      <a:pt x="606" y="859"/>
                    </a:lnTo>
                    <a:lnTo>
                      <a:pt x="848" y="848"/>
                    </a:lnTo>
                    <a:lnTo>
                      <a:pt x="859" y="606"/>
                    </a:lnTo>
                    <a:lnTo>
                      <a:pt x="1089" y="836"/>
                    </a:lnTo>
                    <a:lnTo>
                      <a:pt x="18596" y="0"/>
                    </a:lnTo>
                    <a:cubicBezTo>
                      <a:pt x="132774" y="0"/>
                      <a:pt x="246951" y="43557"/>
                      <a:pt x="334066" y="130672"/>
                    </a:cubicBezTo>
                    <a:cubicBezTo>
                      <a:pt x="421181" y="217787"/>
                      <a:pt x="464738" y="331964"/>
                      <a:pt x="464738" y="446142"/>
                    </a:cubicBezTo>
                    <a:lnTo>
                      <a:pt x="463902" y="463650"/>
                    </a:lnTo>
                    <a:lnTo>
                      <a:pt x="464132" y="463880"/>
                    </a:lnTo>
                    <a:lnTo>
                      <a:pt x="463891" y="463892"/>
                    </a:lnTo>
                    <a:lnTo>
                      <a:pt x="463879" y="464132"/>
                    </a:lnTo>
                    <a:lnTo>
                      <a:pt x="463650" y="463903"/>
                    </a:lnTo>
                    <a:close/>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nvGrpSpPr>
              <p:cNvPr id="25" name="Group 24">
                <a:extLst>
                  <a:ext uri="{FF2B5EF4-FFF2-40B4-BE49-F238E27FC236}">
                    <a16:creationId xmlns:a16="http://schemas.microsoft.com/office/drawing/2014/main" id="{9DCBF653-CCB9-47B2-9DD9-68847A45D82D}"/>
                  </a:ext>
                </a:extLst>
              </p:cNvPr>
              <p:cNvGrpSpPr/>
              <p:nvPr/>
            </p:nvGrpSpPr>
            <p:grpSpPr>
              <a:xfrm>
                <a:off x="2440769" y="2384401"/>
                <a:ext cx="313009" cy="1032464"/>
                <a:chOff x="2440769" y="2384401"/>
                <a:chExt cx="313009" cy="1032464"/>
              </a:xfrm>
            </p:grpSpPr>
            <p:cxnSp>
              <p:nvCxnSpPr>
                <p:cNvPr id="26" name="Straight Connector 25">
                  <a:extLst>
                    <a:ext uri="{FF2B5EF4-FFF2-40B4-BE49-F238E27FC236}">
                      <a16:creationId xmlns:a16="http://schemas.microsoft.com/office/drawing/2014/main" id="{7F081A1F-C7C9-4907-AAED-B4E9B64973FB}"/>
                    </a:ext>
                  </a:extLst>
                </p:cNvPr>
                <p:cNvCxnSpPr>
                  <a:cxnSpLocks/>
                </p:cNvCxnSpPr>
                <p:nvPr/>
              </p:nvCxnSpPr>
              <p:spPr>
                <a:xfrm rot="10800000" flipH="1">
                  <a:off x="2440769" y="2516865"/>
                  <a:ext cx="0" cy="90000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34F8F89A-0719-4D9A-8379-9EEBD7201052}"/>
                    </a:ext>
                  </a:extLst>
                </p:cNvPr>
                <p:cNvCxnSpPr>
                  <a:cxnSpLocks/>
                </p:cNvCxnSpPr>
                <p:nvPr/>
              </p:nvCxnSpPr>
              <p:spPr>
                <a:xfrm rot="8100000" flipH="1">
                  <a:off x="2753778" y="2384401"/>
                  <a:ext cx="0" cy="90000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grpSp>
      </p:grpSp>
      <p:grpSp>
        <p:nvGrpSpPr>
          <p:cNvPr id="30" name="Group 29">
            <a:extLst>
              <a:ext uri="{FF2B5EF4-FFF2-40B4-BE49-F238E27FC236}">
                <a16:creationId xmlns:a16="http://schemas.microsoft.com/office/drawing/2014/main" id="{E7AA5779-FF0F-4ACF-A56C-710A4CDEC8A3}"/>
              </a:ext>
            </a:extLst>
          </p:cNvPr>
          <p:cNvGrpSpPr/>
          <p:nvPr/>
        </p:nvGrpSpPr>
        <p:grpSpPr>
          <a:xfrm>
            <a:off x="1437136" y="649304"/>
            <a:ext cx="388541" cy="388541"/>
            <a:chOff x="5752675" y="5440856"/>
            <a:chExt cx="388541" cy="388541"/>
          </a:xfrm>
        </p:grpSpPr>
        <p:sp>
          <p:nvSpPr>
            <p:cNvPr id="31" name="Oval 30">
              <a:extLst>
                <a:ext uri="{FF2B5EF4-FFF2-40B4-BE49-F238E27FC236}">
                  <a16:creationId xmlns:a16="http://schemas.microsoft.com/office/drawing/2014/main" id="{5F0ADB13-4626-4F84-B513-0B58E65C248E}"/>
                </a:ext>
              </a:extLst>
            </p:cNvPr>
            <p:cNvSpPr/>
            <p:nvPr/>
          </p:nvSpPr>
          <p:spPr>
            <a:xfrm rot="10800000">
              <a:off x="5800801" y="5488982"/>
              <a:ext cx="340415" cy="340415"/>
            </a:xfrm>
            <a:prstGeom prst="ellips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32" name="Oval 31">
              <a:extLst>
                <a:ext uri="{FF2B5EF4-FFF2-40B4-BE49-F238E27FC236}">
                  <a16:creationId xmlns:a16="http://schemas.microsoft.com/office/drawing/2014/main" id="{AF46BC46-AD78-4932-95BA-D3009154CA7A}"/>
                </a:ext>
              </a:extLst>
            </p:cNvPr>
            <p:cNvSpPr/>
            <p:nvPr/>
          </p:nvSpPr>
          <p:spPr>
            <a:xfrm>
              <a:off x="5752675" y="5440856"/>
              <a:ext cx="340415" cy="340415"/>
            </a:xfrm>
            <a:prstGeom prst="ellipse">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cxnSp>
        <p:nvCxnSpPr>
          <p:cNvPr id="33" name="Straight Connector 32">
            <a:extLst>
              <a:ext uri="{FF2B5EF4-FFF2-40B4-BE49-F238E27FC236}">
                <a16:creationId xmlns:a16="http://schemas.microsoft.com/office/drawing/2014/main" id="{D38118F0-6EA8-4901-9161-9101C6DDD97E}"/>
              </a:ext>
            </a:extLst>
          </p:cNvPr>
          <p:cNvCxnSpPr>
            <a:cxnSpLocks/>
          </p:cNvCxnSpPr>
          <p:nvPr/>
        </p:nvCxnSpPr>
        <p:spPr>
          <a:xfrm rot="16200000" flipH="1">
            <a:off x="5826000" y="3429001"/>
            <a:ext cx="54000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4029916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ED013D-A80D-4455-B886-0C3448294C02}"/>
              </a:ext>
            </a:extLst>
          </p:cNvPr>
          <p:cNvSpPr>
            <a:spLocks noGrp="1"/>
          </p:cNvSpPr>
          <p:nvPr>
            <p:ph type="title"/>
          </p:nvPr>
        </p:nvSpPr>
        <p:spPr/>
        <p:txBody>
          <a:bodyPr/>
          <a:lstStyle>
            <a:lvl1pPr algn="l">
              <a:defRPr/>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4A99D3AB-20B9-4D90-8106-506F443682C8}"/>
              </a:ext>
            </a:extLst>
          </p:cNvPr>
          <p:cNvSpPr>
            <a:spLocks noGrp="1"/>
          </p:cNvSpPr>
          <p:nvPr>
            <p:ph sz="half" idx="1"/>
          </p:nvPr>
        </p:nvSpPr>
        <p:spPr>
          <a:xfrm>
            <a:off x="1085850" y="1790700"/>
            <a:ext cx="4740150" cy="39782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a:extLst>
              <a:ext uri="{FF2B5EF4-FFF2-40B4-BE49-F238E27FC236}">
                <a16:creationId xmlns:a16="http://schemas.microsoft.com/office/drawing/2014/main" id="{85F9DF39-257F-4C10-A7B4-1AA1C66F28E9}"/>
              </a:ext>
            </a:extLst>
          </p:cNvPr>
          <p:cNvSpPr>
            <a:spLocks noGrp="1"/>
          </p:cNvSpPr>
          <p:nvPr>
            <p:ph sz="half" idx="2"/>
          </p:nvPr>
        </p:nvSpPr>
        <p:spPr>
          <a:xfrm>
            <a:off x="6366000" y="1790700"/>
            <a:ext cx="4740150" cy="39782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a:extLst>
              <a:ext uri="{FF2B5EF4-FFF2-40B4-BE49-F238E27FC236}">
                <a16:creationId xmlns:a16="http://schemas.microsoft.com/office/drawing/2014/main" id="{E0E57E5E-B324-4633-AB65-4A53498B9FAD}"/>
              </a:ext>
            </a:extLst>
          </p:cNvPr>
          <p:cNvSpPr>
            <a:spLocks noGrp="1"/>
          </p:cNvSpPr>
          <p:nvPr>
            <p:ph type="dt" sz="half" idx="10"/>
          </p:nvPr>
        </p:nvSpPr>
        <p:spPr>
          <a:xfrm>
            <a:off x="541338" y="6401999"/>
            <a:ext cx="2206625" cy="369332"/>
          </a:xfrm>
          <a:prstGeom prst="rect">
            <a:avLst/>
          </a:prstGeom>
        </p:spPr>
        <p:txBody>
          <a:bodyPr/>
          <a:lstStyle/>
          <a:p>
            <a:fld id="{64F0E216-BA48-4F04-AC4F-645AA0DD6AC6}" type="datetimeFigureOut">
              <a:rPr lang="en-US" smtClean="0"/>
              <a:t>4/21/2021</a:t>
            </a:fld>
            <a:endParaRPr lang="en-US"/>
          </a:p>
        </p:txBody>
      </p:sp>
      <p:sp>
        <p:nvSpPr>
          <p:cNvPr id="6" name="Footer Placeholder 5">
            <a:extLst>
              <a:ext uri="{FF2B5EF4-FFF2-40B4-BE49-F238E27FC236}">
                <a16:creationId xmlns:a16="http://schemas.microsoft.com/office/drawing/2014/main" id="{5B42A16D-8423-4C91-B839-F95380250FA3}"/>
              </a:ext>
            </a:extLst>
          </p:cNvPr>
          <p:cNvSpPr>
            <a:spLocks noGrp="1"/>
          </p:cNvSpPr>
          <p:nvPr>
            <p:ph type="ftr" sz="quarter" idx="11"/>
          </p:nvPr>
        </p:nvSpPr>
        <p:spPr>
          <a:xfrm>
            <a:off x="3308350" y="6401999"/>
            <a:ext cx="5575300" cy="369332"/>
          </a:xfrm>
          <a:prstGeom prst="rect">
            <a:avLst/>
          </a:prstGeom>
        </p:spPr>
        <p:txBody>
          <a:bodyPr/>
          <a:lstStyle/>
          <a:p>
            <a:endParaRPr lang="en-US"/>
          </a:p>
        </p:txBody>
      </p:sp>
      <p:sp>
        <p:nvSpPr>
          <p:cNvPr id="7" name="Slide Number Placeholder 6">
            <a:extLst>
              <a:ext uri="{FF2B5EF4-FFF2-40B4-BE49-F238E27FC236}">
                <a16:creationId xmlns:a16="http://schemas.microsoft.com/office/drawing/2014/main" id="{063AD46B-C875-4F91-8991-4A4E5D768D92}"/>
              </a:ext>
            </a:extLst>
          </p:cNvPr>
          <p:cNvSpPr>
            <a:spLocks noGrp="1"/>
          </p:cNvSpPr>
          <p:nvPr>
            <p:ph type="sldNum" sz="quarter" idx="12"/>
          </p:nvPr>
        </p:nvSpPr>
        <p:spPr>
          <a:xfrm>
            <a:off x="9442800" y="6401999"/>
            <a:ext cx="2208212" cy="369332"/>
          </a:xfrm>
          <a:prstGeom prst="rect">
            <a:avLst/>
          </a:prstGeom>
        </p:spPr>
        <p:txBody>
          <a:bodyPr/>
          <a:lstStyle/>
          <a:p>
            <a:fld id="{D39607A7-8386-47DB-8578-DDEDD194E5D4}" type="slidenum">
              <a:rPr lang="en-US" smtClean="0"/>
              <a:t>‹#›</a:t>
            </a:fld>
            <a:endParaRPr lang="en-US"/>
          </a:p>
        </p:txBody>
      </p:sp>
    </p:spTree>
    <p:extLst>
      <p:ext uri="{BB962C8B-B14F-4D97-AF65-F5344CB8AC3E}">
        <p14:creationId xmlns:p14="http://schemas.microsoft.com/office/powerpoint/2010/main" val="326701805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5170C3-74D3-4445-A879-4F7CF42ED29A}"/>
              </a:ext>
            </a:extLst>
          </p:cNvPr>
          <p:cNvSpPr>
            <a:spLocks noGrp="1"/>
          </p:cNvSpPr>
          <p:nvPr>
            <p:ph type="title"/>
          </p:nvPr>
        </p:nvSpPr>
        <p:spPr>
          <a:xfrm>
            <a:off x="1079500" y="1011238"/>
            <a:ext cx="10026650" cy="655637"/>
          </a:xfrm>
        </p:spPr>
        <p:txBody>
          <a:bodyPr>
            <a:normAutofit/>
          </a:bodyPr>
          <a:lstStyle>
            <a:lvl1pPr algn="l">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B2B64494-3C1C-49FE-ADB2-6F41CEEA82EF}"/>
              </a:ext>
            </a:extLst>
          </p:cNvPr>
          <p:cNvSpPr>
            <a:spLocks noGrp="1"/>
          </p:cNvSpPr>
          <p:nvPr>
            <p:ph type="body" idx="1"/>
          </p:nvPr>
        </p:nvSpPr>
        <p:spPr>
          <a:xfrm>
            <a:off x="1079500" y="1854200"/>
            <a:ext cx="4741200" cy="553998"/>
          </a:xfrm>
        </p:spPr>
        <p:txBody>
          <a:bodyPr anchor="t" anchorCtr="0">
            <a:normAutofit/>
          </a:bodyPr>
          <a:lstStyle>
            <a:lvl1pPr marL="0" indent="0">
              <a:lnSpc>
                <a:spcPct val="100000"/>
              </a:lnSpc>
              <a:buNone/>
              <a:defRPr sz="1800" b="0" cap="all" spc="300" baseline="0">
                <a:solidFill>
                  <a:schemeClr val="tx1">
                    <a:alpha val="8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48EE19A6-8340-43A4-9B30-A27DEB9E2BF1}"/>
              </a:ext>
            </a:extLst>
          </p:cNvPr>
          <p:cNvSpPr>
            <a:spLocks noGrp="1"/>
          </p:cNvSpPr>
          <p:nvPr>
            <p:ph sz="half" idx="2"/>
          </p:nvPr>
        </p:nvSpPr>
        <p:spPr>
          <a:xfrm>
            <a:off x="1079500" y="2525561"/>
            <a:ext cx="4741200" cy="324341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a:extLst>
              <a:ext uri="{FF2B5EF4-FFF2-40B4-BE49-F238E27FC236}">
                <a16:creationId xmlns:a16="http://schemas.microsoft.com/office/drawing/2014/main" id="{7B9D4B31-0090-483A-BF84-CEA2B22D51D5}"/>
              </a:ext>
            </a:extLst>
          </p:cNvPr>
          <p:cNvSpPr>
            <a:spLocks noGrp="1"/>
          </p:cNvSpPr>
          <p:nvPr>
            <p:ph type="body" sz="quarter" idx="3"/>
          </p:nvPr>
        </p:nvSpPr>
        <p:spPr>
          <a:xfrm>
            <a:off x="6364950" y="1854200"/>
            <a:ext cx="4741200" cy="553998"/>
          </a:xfrm>
        </p:spPr>
        <p:txBody>
          <a:bodyPr anchor="t" anchorCtr="0">
            <a:normAutofit/>
          </a:bodyPr>
          <a:lstStyle>
            <a:lvl1pPr marL="0" indent="0">
              <a:lnSpc>
                <a:spcPct val="100000"/>
              </a:lnSpc>
              <a:buNone/>
              <a:defRPr sz="1800" b="0" cap="all" spc="300" baseline="0">
                <a:solidFill>
                  <a:schemeClr val="tx1">
                    <a:alpha val="8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008DB9E9-0BD8-4F85-9342-5C5BA0D35CEA}"/>
              </a:ext>
            </a:extLst>
          </p:cNvPr>
          <p:cNvSpPr>
            <a:spLocks noGrp="1"/>
          </p:cNvSpPr>
          <p:nvPr>
            <p:ph sz="quarter" idx="4"/>
          </p:nvPr>
        </p:nvSpPr>
        <p:spPr>
          <a:xfrm>
            <a:off x="6364950" y="2525560"/>
            <a:ext cx="4741200" cy="324341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52AE3D3E-6168-45C3-BAB4-04FFFB983541}"/>
              </a:ext>
            </a:extLst>
          </p:cNvPr>
          <p:cNvSpPr>
            <a:spLocks noGrp="1"/>
          </p:cNvSpPr>
          <p:nvPr>
            <p:ph type="dt" sz="half" idx="10"/>
          </p:nvPr>
        </p:nvSpPr>
        <p:spPr>
          <a:xfrm>
            <a:off x="541338" y="6401999"/>
            <a:ext cx="2206625" cy="369332"/>
          </a:xfrm>
          <a:prstGeom prst="rect">
            <a:avLst/>
          </a:prstGeom>
        </p:spPr>
        <p:txBody>
          <a:bodyPr/>
          <a:lstStyle/>
          <a:p>
            <a:fld id="{64F0E216-BA48-4F04-AC4F-645AA0DD6AC6}" type="datetimeFigureOut">
              <a:rPr lang="en-US" smtClean="0"/>
              <a:t>4/21/2021</a:t>
            </a:fld>
            <a:endParaRPr lang="en-US"/>
          </a:p>
        </p:txBody>
      </p:sp>
      <p:sp>
        <p:nvSpPr>
          <p:cNvPr id="8" name="Footer Placeholder 7">
            <a:extLst>
              <a:ext uri="{FF2B5EF4-FFF2-40B4-BE49-F238E27FC236}">
                <a16:creationId xmlns:a16="http://schemas.microsoft.com/office/drawing/2014/main" id="{DA8F8D02-7CCF-4321-847A-CD553E52A342}"/>
              </a:ext>
            </a:extLst>
          </p:cNvPr>
          <p:cNvSpPr>
            <a:spLocks noGrp="1"/>
          </p:cNvSpPr>
          <p:nvPr>
            <p:ph type="ftr" sz="quarter" idx="11"/>
          </p:nvPr>
        </p:nvSpPr>
        <p:spPr>
          <a:xfrm>
            <a:off x="3308350" y="6401999"/>
            <a:ext cx="5575300" cy="369332"/>
          </a:xfrm>
          <a:prstGeom prst="rect">
            <a:avLst/>
          </a:prstGeom>
        </p:spPr>
        <p:txBody>
          <a:bodyPr/>
          <a:lstStyle/>
          <a:p>
            <a:endParaRPr lang="en-US"/>
          </a:p>
        </p:txBody>
      </p:sp>
      <p:sp>
        <p:nvSpPr>
          <p:cNvPr id="9" name="Slide Number Placeholder 8">
            <a:extLst>
              <a:ext uri="{FF2B5EF4-FFF2-40B4-BE49-F238E27FC236}">
                <a16:creationId xmlns:a16="http://schemas.microsoft.com/office/drawing/2014/main" id="{9F966368-2A9A-4617-A2A9-E4E9ACD06381}"/>
              </a:ext>
            </a:extLst>
          </p:cNvPr>
          <p:cNvSpPr>
            <a:spLocks noGrp="1"/>
          </p:cNvSpPr>
          <p:nvPr>
            <p:ph type="sldNum" sz="quarter" idx="12"/>
          </p:nvPr>
        </p:nvSpPr>
        <p:spPr>
          <a:xfrm>
            <a:off x="9442800" y="6401999"/>
            <a:ext cx="2208212" cy="369332"/>
          </a:xfrm>
          <a:prstGeom prst="rect">
            <a:avLst/>
          </a:prstGeom>
        </p:spPr>
        <p:txBody>
          <a:bodyPr/>
          <a:lstStyle/>
          <a:p>
            <a:fld id="{D39607A7-8386-47DB-8578-DDEDD194E5D4}" type="slidenum">
              <a:rPr lang="en-US" smtClean="0"/>
              <a:t>‹#›</a:t>
            </a:fld>
            <a:endParaRPr lang="en-US"/>
          </a:p>
        </p:txBody>
      </p:sp>
    </p:spTree>
    <p:extLst>
      <p:ext uri="{BB962C8B-B14F-4D97-AF65-F5344CB8AC3E}">
        <p14:creationId xmlns:p14="http://schemas.microsoft.com/office/powerpoint/2010/main" val="190454593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90855A-C7D7-455F-BD47-AB4221DD0240}"/>
              </a:ext>
            </a:extLst>
          </p:cNvPr>
          <p:cNvSpPr>
            <a:spLocks noGrp="1"/>
          </p:cNvSpPr>
          <p:nvPr>
            <p:ph type="title"/>
          </p:nvPr>
        </p:nvSpPr>
        <p:spPr>
          <a:xfrm>
            <a:off x="1079500" y="1079500"/>
            <a:ext cx="10026650" cy="4689475"/>
          </a:xfrm>
        </p:spPr>
        <p:txBody>
          <a:bodyPr anchor="ctr"/>
          <a:lstStyle>
            <a:lvl1pPr algn="ctr">
              <a:defRPr/>
            </a:lvl1pPr>
          </a:lstStyle>
          <a:p>
            <a:r>
              <a:rPr lang="en-US"/>
              <a:t>Click to edit Master title style</a:t>
            </a:r>
            <a:endParaRPr lang="en-US" dirty="0"/>
          </a:p>
        </p:txBody>
      </p:sp>
      <p:sp>
        <p:nvSpPr>
          <p:cNvPr id="3" name="Date Placeholder 2">
            <a:extLst>
              <a:ext uri="{FF2B5EF4-FFF2-40B4-BE49-F238E27FC236}">
                <a16:creationId xmlns:a16="http://schemas.microsoft.com/office/drawing/2014/main" id="{1629F6FD-C2F8-4688-B52A-ED76F48B8B41}"/>
              </a:ext>
            </a:extLst>
          </p:cNvPr>
          <p:cNvSpPr>
            <a:spLocks noGrp="1"/>
          </p:cNvSpPr>
          <p:nvPr>
            <p:ph type="dt" sz="half" idx="10"/>
          </p:nvPr>
        </p:nvSpPr>
        <p:spPr>
          <a:xfrm>
            <a:off x="541338" y="6401999"/>
            <a:ext cx="2206625" cy="369332"/>
          </a:xfrm>
          <a:prstGeom prst="rect">
            <a:avLst/>
          </a:prstGeom>
        </p:spPr>
        <p:txBody>
          <a:bodyPr/>
          <a:lstStyle/>
          <a:p>
            <a:fld id="{64F0E216-BA48-4F04-AC4F-645AA0DD6AC6}" type="datetimeFigureOut">
              <a:rPr lang="en-US" smtClean="0"/>
              <a:t>4/21/2021</a:t>
            </a:fld>
            <a:endParaRPr lang="en-US"/>
          </a:p>
        </p:txBody>
      </p:sp>
      <p:sp>
        <p:nvSpPr>
          <p:cNvPr id="4" name="Footer Placeholder 3">
            <a:extLst>
              <a:ext uri="{FF2B5EF4-FFF2-40B4-BE49-F238E27FC236}">
                <a16:creationId xmlns:a16="http://schemas.microsoft.com/office/drawing/2014/main" id="{AB358F0F-237C-4F8E-A5A7-48269F700B1D}"/>
              </a:ext>
            </a:extLst>
          </p:cNvPr>
          <p:cNvSpPr>
            <a:spLocks noGrp="1"/>
          </p:cNvSpPr>
          <p:nvPr>
            <p:ph type="ftr" sz="quarter" idx="11"/>
          </p:nvPr>
        </p:nvSpPr>
        <p:spPr>
          <a:xfrm>
            <a:off x="3308350" y="6401999"/>
            <a:ext cx="5575300" cy="369332"/>
          </a:xfrm>
          <a:prstGeom prst="rect">
            <a:avLst/>
          </a:prstGeom>
        </p:spPr>
        <p:txBody>
          <a:bodyPr/>
          <a:lstStyle/>
          <a:p>
            <a:endParaRPr lang="en-US"/>
          </a:p>
        </p:txBody>
      </p:sp>
      <p:sp>
        <p:nvSpPr>
          <p:cNvPr id="5" name="Slide Number Placeholder 4">
            <a:extLst>
              <a:ext uri="{FF2B5EF4-FFF2-40B4-BE49-F238E27FC236}">
                <a16:creationId xmlns:a16="http://schemas.microsoft.com/office/drawing/2014/main" id="{68C3629E-70C3-44A4-A268-2194CD424AF9}"/>
              </a:ext>
            </a:extLst>
          </p:cNvPr>
          <p:cNvSpPr>
            <a:spLocks noGrp="1"/>
          </p:cNvSpPr>
          <p:nvPr>
            <p:ph type="sldNum" sz="quarter" idx="12"/>
          </p:nvPr>
        </p:nvSpPr>
        <p:spPr>
          <a:xfrm>
            <a:off x="9442800" y="6401999"/>
            <a:ext cx="2208212" cy="369332"/>
          </a:xfrm>
          <a:prstGeom prst="rect">
            <a:avLst/>
          </a:prstGeom>
        </p:spPr>
        <p:txBody>
          <a:bodyPr/>
          <a:lstStyle/>
          <a:p>
            <a:fld id="{D39607A7-8386-47DB-8578-DDEDD194E5D4}" type="slidenum">
              <a:rPr lang="en-US" smtClean="0"/>
              <a:t>‹#›</a:t>
            </a:fld>
            <a:endParaRPr lang="en-US"/>
          </a:p>
        </p:txBody>
      </p:sp>
    </p:spTree>
    <p:extLst>
      <p:ext uri="{BB962C8B-B14F-4D97-AF65-F5344CB8AC3E}">
        <p14:creationId xmlns:p14="http://schemas.microsoft.com/office/powerpoint/2010/main" val="37649580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8F0232D4-EC56-49D3-B967-D972B5E5E2C1}"/>
              </a:ext>
            </a:extLst>
          </p:cNvPr>
          <p:cNvSpPr>
            <a:spLocks noGrp="1"/>
          </p:cNvSpPr>
          <p:nvPr>
            <p:ph type="dt" sz="half" idx="10"/>
          </p:nvPr>
        </p:nvSpPr>
        <p:spPr>
          <a:xfrm>
            <a:off x="541338" y="6401999"/>
            <a:ext cx="2206625" cy="369332"/>
          </a:xfrm>
          <a:prstGeom prst="rect">
            <a:avLst/>
          </a:prstGeom>
        </p:spPr>
        <p:txBody>
          <a:bodyPr/>
          <a:lstStyle/>
          <a:p>
            <a:fld id="{64F0E216-BA48-4F04-AC4F-645AA0DD6AC6}" type="datetimeFigureOut">
              <a:rPr lang="en-US" smtClean="0"/>
              <a:t>4/21/2021</a:t>
            </a:fld>
            <a:endParaRPr lang="en-US"/>
          </a:p>
        </p:txBody>
      </p:sp>
      <p:sp>
        <p:nvSpPr>
          <p:cNvPr id="3" name="Footer Placeholder 2">
            <a:extLst>
              <a:ext uri="{FF2B5EF4-FFF2-40B4-BE49-F238E27FC236}">
                <a16:creationId xmlns:a16="http://schemas.microsoft.com/office/drawing/2014/main" id="{0B2C3171-136A-405F-B1CF-C0DAFAA21E41}"/>
              </a:ext>
            </a:extLst>
          </p:cNvPr>
          <p:cNvSpPr>
            <a:spLocks noGrp="1"/>
          </p:cNvSpPr>
          <p:nvPr>
            <p:ph type="ftr" sz="quarter" idx="11"/>
          </p:nvPr>
        </p:nvSpPr>
        <p:spPr>
          <a:xfrm>
            <a:off x="3308350" y="6401999"/>
            <a:ext cx="5575300" cy="369332"/>
          </a:xfrm>
          <a:prstGeom prst="rect">
            <a:avLst/>
          </a:prstGeom>
        </p:spPr>
        <p:txBody>
          <a:bodyPr/>
          <a:lstStyle/>
          <a:p>
            <a:endParaRPr lang="en-US"/>
          </a:p>
        </p:txBody>
      </p:sp>
      <p:sp>
        <p:nvSpPr>
          <p:cNvPr id="4" name="Slide Number Placeholder 3">
            <a:extLst>
              <a:ext uri="{FF2B5EF4-FFF2-40B4-BE49-F238E27FC236}">
                <a16:creationId xmlns:a16="http://schemas.microsoft.com/office/drawing/2014/main" id="{76523E7E-BA29-40D2-BE24-10E7F7050409}"/>
              </a:ext>
            </a:extLst>
          </p:cNvPr>
          <p:cNvSpPr>
            <a:spLocks noGrp="1"/>
          </p:cNvSpPr>
          <p:nvPr>
            <p:ph type="sldNum" sz="quarter" idx="12"/>
          </p:nvPr>
        </p:nvSpPr>
        <p:spPr>
          <a:xfrm>
            <a:off x="9442800" y="6401999"/>
            <a:ext cx="2208212" cy="369332"/>
          </a:xfrm>
          <a:prstGeom prst="rect">
            <a:avLst/>
          </a:prstGeom>
        </p:spPr>
        <p:txBody>
          <a:bodyPr/>
          <a:lstStyle/>
          <a:p>
            <a:fld id="{D39607A7-8386-47DB-8578-DDEDD194E5D4}" type="slidenum">
              <a:rPr lang="en-US" smtClean="0"/>
              <a:t>‹#›</a:t>
            </a:fld>
            <a:endParaRPr lang="en-US"/>
          </a:p>
        </p:txBody>
      </p:sp>
    </p:spTree>
    <p:extLst>
      <p:ext uri="{BB962C8B-B14F-4D97-AF65-F5344CB8AC3E}">
        <p14:creationId xmlns:p14="http://schemas.microsoft.com/office/powerpoint/2010/main" val="232264958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3607EF-706F-47DD-B487-7C3E4EDE1945}"/>
              </a:ext>
            </a:extLst>
          </p:cNvPr>
          <p:cNvSpPr>
            <a:spLocks noGrp="1"/>
          </p:cNvSpPr>
          <p:nvPr>
            <p:ph type="title"/>
          </p:nvPr>
        </p:nvSpPr>
        <p:spPr>
          <a:xfrm>
            <a:off x="1071607" y="1011238"/>
            <a:ext cx="3906000" cy="1292400"/>
          </a:xfrm>
        </p:spPr>
        <p:txBody>
          <a:bodyPr anchor="t" anchorCtr="0">
            <a:normAutofit/>
          </a:bodyPr>
          <a:lstStyle>
            <a:lvl1pPr>
              <a:defRPr sz="2800"/>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08298442-7D9F-4D62-866B-FBA382F06C4C}"/>
              </a:ext>
            </a:extLst>
          </p:cNvPr>
          <p:cNvSpPr>
            <a:spLocks noGrp="1"/>
          </p:cNvSpPr>
          <p:nvPr>
            <p:ph idx="1"/>
          </p:nvPr>
        </p:nvSpPr>
        <p:spPr>
          <a:xfrm>
            <a:off x="5537200" y="955230"/>
            <a:ext cx="5583193" cy="4813745"/>
          </a:xfrm>
        </p:spPr>
        <p:txBody>
          <a:bodyPr/>
          <a:lstStyle>
            <a:lvl1pPr marL="0" indent="0">
              <a:lnSpc>
                <a:spcPct val="100000"/>
              </a:lnSpc>
              <a:buFontTx/>
              <a:buNone/>
              <a:defRPr sz="4800"/>
            </a:lvl1pPr>
            <a:lvl2pPr marL="0">
              <a:lnSpc>
                <a:spcPct val="100000"/>
              </a:lnSpc>
              <a:defRPr sz="4800"/>
            </a:lvl2pPr>
            <a:lvl3pPr marL="0" indent="0">
              <a:buNone/>
              <a:defRPr sz="2000"/>
            </a:lvl3pPr>
            <a:lvl4pPr marL="0">
              <a:defRPr sz="2000"/>
            </a:lvl4pPr>
            <a:lvl5pPr marL="360000">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a:extLst>
              <a:ext uri="{FF2B5EF4-FFF2-40B4-BE49-F238E27FC236}">
                <a16:creationId xmlns:a16="http://schemas.microsoft.com/office/drawing/2014/main" id="{267D1DB7-AC43-460E-B3C5-9F8B37D1B50A}"/>
              </a:ext>
            </a:extLst>
          </p:cNvPr>
          <p:cNvSpPr>
            <a:spLocks noGrp="1"/>
          </p:cNvSpPr>
          <p:nvPr>
            <p:ph type="body" sz="half" idx="2"/>
          </p:nvPr>
        </p:nvSpPr>
        <p:spPr>
          <a:xfrm>
            <a:off x="1079499" y="2664000"/>
            <a:ext cx="3905999" cy="3106800"/>
          </a:xfrm>
        </p:spPr>
        <p:txBody>
          <a:bodyPr>
            <a:normAutofit/>
          </a:bodyPr>
          <a:lstStyle>
            <a:lvl1pPr marL="0" indent="0">
              <a:buNone/>
              <a:defRPr sz="20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D40C5DE9-6995-4F6E-AF64-6CE9A677971D}"/>
              </a:ext>
            </a:extLst>
          </p:cNvPr>
          <p:cNvSpPr>
            <a:spLocks noGrp="1"/>
          </p:cNvSpPr>
          <p:nvPr>
            <p:ph type="dt" sz="half" idx="10"/>
          </p:nvPr>
        </p:nvSpPr>
        <p:spPr>
          <a:xfrm>
            <a:off x="541338" y="6401999"/>
            <a:ext cx="2206625" cy="369332"/>
          </a:xfrm>
          <a:prstGeom prst="rect">
            <a:avLst/>
          </a:prstGeom>
        </p:spPr>
        <p:txBody>
          <a:bodyPr/>
          <a:lstStyle/>
          <a:p>
            <a:fld id="{64F0E216-BA48-4F04-AC4F-645AA0DD6AC6}" type="datetimeFigureOut">
              <a:rPr lang="en-US" smtClean="0"/>
              <a:t>4/21/2021</a:t>
            </a:fld>
            <a:endParaRPr lang="en-US"/>
          </a:p>
        </p:txBody>
      </p:sp>
      <p:sp>
        <p:nvSpPr>
          <p:cNvPr id="6" name="Footer Placeholder 5">
            <a:extLst>
              <a:ext uri="{FF2B5EF4-FFF2-40B4-BE49-F238E27FC236}">
                <a16:creationId xmlns:a16="http://schemas.microsoft.com/office/drawing/2014/main" id="{388BC655-2B4D-48CA-90B9-740400332295}"/>
              </a:ext>
            </a:extLst>
          </p:cNvPr>
          <p:cNvSpPr>
            <a:spLocks noGrp="1"/>
          </p:cNvSpPr>
          <p:nvPr>
            <p:ph type="ftr" sz="quarter" idx="11"/>
          </p:nvPr>
        </p:nvSpPr>
        <p:spPr>
          <a:xfrm>
            <a:off x="3308350" y="6401999"/>
            <a:ext cx="5575300" cy="369332"/>
          </a:xfrm>
          <a:prstGeom prst="rect">
            <a:avLst/>
          </a:prstGeom>
        </p:spPr>
        <p:txBody>
          <a:bodyPr/>
          <a:lstStyle/>
          <a:p>
            <a:endParaRPr lang="en-US"/>
          </a:p>
        </p:txBody>
      </p:sp>
      <p:sp>
        <p:nvSpPr>
          <p:cNvPr id="7" name="Slide Number Placeholder 6">
            <a:extLst>
              <a:ext uri="{FF2B5EF4-FFF2-40B4-BE49-F238E27FC236}">
                <a16:creationId xmlns:a16="http://schemas.microsoft.com/office/drawing/2014/main" id="{1314A7E0-1D83-4CE0-9FFE-3EEE2B3C27ED}"/>
              </a:ext>
            </a:extLst>
          </p:cNvPr>
          <p:cNvSpPr>
            <a:spLocks noGrp="1"/>
          </p:cNvSpPr>
          <p:nvPr>
            <p:ph type="sldNum" sz="quarter" idx="12"/>
          </p:nvPr>
        </p:nvSpPr>
        <p:spPr>
          <a:xfrm>
            <a:off x="9442800" y="6401999"/>
            <a:ext cx="2208212" cy="369332"/>
          </a:xfrm>
          <a:prstGeom prst="rect">
            <a:avLst/>
          </a:prstGeom>
        </p:spPr>
        <p:txBody>
          <a:bodyPr/>
          <a:lstStyle/>
          <a:p>
            <a:fld id="{D39607A7-8386-47DB-8578-DDEDD194E5D4}" type="slidenum">
              <a:rPr lang="en-US" smtClean="0"/>
              <a:t>‹#›</a:t>
            </a:fld>
            <a:endParaRPr lang="en-US"/>
          </a:p>
        </p:txBody>
      </p:sp>
    </p:spTree>
    <p:extLst>
      <p:ext uri="{BB962C8B-B14F-4D97-AF65-F5344CB8AC3E}">
        <p14:creationId xmlns:p14="http://schemas.microsoft.com/office/powerpoint/2010/main" val="326877843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4F7F85-950A-4BED-AE31-5C85DE4FA488}"/>
              </a:ext>
            </a:extLst>
          </p:cNvPr>
          <p:cNvSpPr>
            <a:spLocks noGrp="1"/>
          </p:cNvSpPr>
          <p:nvPr>
            <p:ph type="title"/>
          </p:nvPr>
        </p:nvSpPr>
        <p:spPr>
          <a:xfrm>
            <a:off x="1079501" y="1011238"/>
            <a:ext cx="3905250" cy="1292662"/>
          </a:xfrm>
        </p:spPr>
        <p:txBody>
          <a:bodyPr anchor="t" anchorCtr="0">
            <a:normAutofit/>
          </a:bodyPr>
          <a:lstStyle>
            <a:lvl1pPr>
              <a:defRPr sz="2800"/>
            </a:lvl1pPr>
          </a:lstStyle>
          <a:p>
            <a:r>
              <a:rPr lang="en-US"/>
              <a:t>Click to edit Master title style</a:t>
            </a:r>
            <a:endParaRPr lang="en-US" dirty="0"/>
          </a:p>
        </p:txBody>
      </p:sp>
      <p:sp>
        <p:nvSpPr>
          <p:cNvPr id="3" name="Picture Placeholder 2">
            <a:extLst>
              <a:ext uri="{FF2B5EF4-FFF2-40B4-BE49-F238E27FC236}">
                <a16:creationId xmlns:a16="http://schemas.microsoft.com/office/drawing/2014/main" id="{6813A008-3741-4305-8A06-C0D8404A32BB}"/>
              </a:ext>
            </a:extLst>
          </p:cNvPr>
          <p:cNvSpPr>
            <a:spLocks noGrp="1"/>
          </p:cNvSpPr>
          <p:nvPr>
            <p:ph type="pic" idx="1"/>
          </p:nvPr>
        </p:nvSpPr>
        <p:spPr>
          <a:xfrm>
            <a:off x="5537200" y="531813"/>
            <a:ext cx="6113812" cy="5784849"/>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a:extLst>
              <a:ext uri="{FF2B5EF4-FFF2-40B4-BE49-F238E27FC236}">
                <a16:creationId xmlns:a16="http://schemas.microsoft.com/office/drawing/2014/main" id="{BF2ADC63-3365-4920-AF26-600F4D2EA579}"/>
              </a:ext>
            </a:extLst>
          </p:cNvPr>
          <p:cNvSpPr>
            <a:spLocks noGrp="1"/>
          </p:cNvSpPr>
          <p:nvPr>
            <p:ph type="body" sz="half" idx="2"/>
          </p:nvPr>
        </p:nvSpPr>
        <p:spPr>
          <a:xfrm>
            <a:off x="1079500" y="2663825"/>
            <a:ext cx="3905250" cy="3105150"/>
          </a:xfrm>
        </p:spPr>
        <p:txBody>
          <a:bodyPr>
            <a:normAutofit/>
          </a:bodyPr>
          <a:lstStyle>
            <a:lvl1pPr marL="0" indent="0">
              <a:buNone/>
              <a:defRPr sz="20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5AC161BE-EF8B-4F4D-8197-61442EBC46BD}"/>
              </a:ext>
            </a:extLst>
          </p:cNvPr>
          <p:cNvSpPr>
            <a:spLocks noGrp="1"/>
          </p:cNvSpPr>
          <p:nvPr>
            <p:ph type="dt" sz="half" idx="10"/>
          </p:nvPr>
        </p:nvSpPr>
        <p:spPr>
          <a:xfrm>
            <a:off x="541338" y="6401999"/>
            <a:ext cx="2206625" cy="369332"/>
          </a:xfrm>
          <a:prstGeom prst="rect">
            <a:avLst/>
          </a:prstGeom>
        </p:spPr>
        <p:txBody>
          <a:bodyPr/>
          <a:lstStyle/>
          <a:p>
            <a:fld id="{64F0E216-BA48-4F04-AC4F-645AA0DD6AC6}" type="datetimeFigureOut">
              <a:rPr lang="en-US" smtClean="0"/>
              <a:t>4/21/2021</a:t>
            </a:fld>
            <a:endParaRPr lang="en-US"/>
          </a:p>
        </p:txBody>
      </p:sp>
      <p:sp>
        <p:nvSpPr>
          <p:cNvPr id="6" name="Footer Placeholder 5">
            <a:extLst>
              <a:ext uri="{FF2B5EF4-FFF2-40B4-BE49-F238E27FC236}">
                <a16:creationId xmlns:a16="http://schemas.microsoft.com/office/drawing/2014/main" id="{9FD37897-BFE5-414E-9334-53116988DC37}"/>
              </a:ext>
            </a:extLst>
          </p:cNvPr>
          <p:cNvSpPr>
            <a:spLocks noGrp="1"/>
          </p:cNvSpPr>
          <p:nvPr>
            <p:ph type="ftr" sz="quarter" idx="11"/>
          </p:nvPr>
        </p:nvSpPr>
        <p:spPr>
          <a:xfrm>
            <a:off x="3308350" y="6401999"/>
            <a:ext cx="5575300" cy="369332"/>
          </a:xfrm>
          <a:prstGeom prst="rect">
            <a:avLst/>
          </a:prstGeom>
        </p:spPr>
        <p:txBody>
          <a:bodyPr/>
          <a:lstStyle/>
          <a:p>
            <a:endParaRPr lang="en-US"/>
          </a:p>
        </p:txBody>
      </p:sp>
      <p:sp>
        <p:nvSpPr>
          <p:cNvPr id="7" name="Slide Number Placeholder 6">
            <a:extLst>
              <a:ext uri="{FF2B5EF4-FFF2-40B4-BE49-F238E27FC236}">
                <a16:creationId xmlns:a16="http://schemas.microsoft.com/office/drawing/2014/main" id="{3F5BF024-9A20-4B80-976D-420DCCD1616D}"/>
              </a:ext>
            </a:extLst>
          </p:cNvPr>
          <p:cNvSpPr>
            <a:spLocks noGrp="1"/>
          </p:cNvSpPr>
          <p:nvPr>
            <p:ph type="sldNum" sz="quarter" idx="12"/>
          </p:nvPr>
        </p:nvSpPr>
        <p:spPr>
          <a:xfrm>
            <a:off x="9442800" y="6401999"/>
            <a:ext cx="2208212" cy="369332"/>
          </a:xfrm>
          <a:prstGeom prst="rect">
            <a:avLst/>
          </a:prstGeom>
        </p:spPr>
        <p:txBody>
          <a:bodyPr/>
          <a:lstStyle/>
          <a:p>
            <a:fld id="{D39607A7-8386-47DB-8578-DDEDD194E5D4}" type="slidenum">
              <a:rPr lang="en-US" smtClean="0"/>
              <a:t>‹#›</a:t>
            </a:fld>
            <a:endParaRPr lang="en-US"/>
          </a:p>
        </p:txBody>
      </p:sp>
    </p:spTree>
    <p:extLst>
      <p:ext uri="{BB962C8B-B14F-4D97-AF65-F5344CB8AC3E}">
        <p14:creationId xmlns:p14="http://schemas.microsoft.com/office/powerpoint/2010/main" val="24712322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EC700152-D18D-4405-8FB2-5985831B57A0}"/>
              </a:ext>
            </a:extLst>
          </p:cNvPr>
          <p:cNvSpPr>
            <a:spLocks noGrp="1"/>
          </p:cNvSpPr>
          <p:nvPr>
            <p:ph type="title"/>
          </p:nvPr>
        </p:nvSpPr>
        <p:spPr>
          <a:xfrm>
            <a:off x="1079500" y="1011238"/>
            <a:ext cx="10026650" cy="655637"/>
          </a:xfrm>
          <a:prstGeom prst="rect">
            <a:avLst/>
          </a:prstGeom>
        </p:spPr>
        <p:txBody>
          <a:bodyPr vert="horz" lIns="0" tIns="0" rIns="0" bIns="0" rtlCol="0" anchor="t" anchorCtr="0">
            <a:norm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722E92E1-0C4A-474E-8E29-8DB404101BA7}"/>
              </a:ext>
            </a:extLst>
          </p:cNvPr>
          <p:cNvSpPr>
            <a:spLocks noGrp="1"/>
          </p:cNvSpPr>
          <p:nvPr>
            <p:ph type="body" idx="1"/>
          </p:nvPr>
        </p:nvSpPr>
        <p:spPr>
          <a:xfrm>
            <a:off x="1079500" y="1790700"/>
            <a:ext cx="10026650" cy="3978275"/>
          </a:xfrm>
          <a:prstGeom prst="rect">
            <a:avLst/>
          </a:prstGeom>
        </p:spPr>
        <p:txBody>
          <a:bodyPr vert="horz" lIns="0" tIns="0" rIns="0" bIns="0" rtlCol="0" anchor="t" anchorCtr="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B122E245-B48B-4526-8D2D-9475E64B0624}"/>
              </a:ext>
            </a:extLst>
          </p:cNvPr>
          <p:cNvSpPr>
            <a:spLocks noGrp="1"/>
          </p:cNvSpPr>
          <p:nvPr>
            <p:ph type="dt" sz="half" idx="2"/>
          </p:nvPr>
        </p:nvSpPr>
        <p:spPr>
          <a:xfrm>
            <a:off x="541338" y="6401999"/>
            <a:ext cx="2206625" cy="369332"/>
          </a:xfrm>
          <a:prstGeom prst="rect">
            <a:avLst/>
          </a:prstGeom>
        </p:spPr>
        <p:txBody>
          <a:bodyPr vert="horz" lIns="0" tIns="0" rIns="0" bIns="0" rtlCol="0" anchor="ctr">
            <a:normAutofit/>
          </a:bodyPr>
          <a:lstStyle>
            <a:lvl1pPr algn="l">
              <a:defRPr sz="1000" cap="all" spc="300" baseline="0">
                <a:solidFill>
                  <a:schemeClr val="tx1">
                    <a:alpha val="70000"/>
                  </a:schemeClr>
                </a:solidFill>
              </a:defRPr>
            </a:lvl1pPr>
          </a:lstStyle>
          <a:p>
            <a:fld id="{64F0E216-BA48-4F04-AC4F-645AA0DD6AC6}" type="datetimeFigureOut">
              <a:rPr lang="en-US" smtClean="0"/>
              <a:pPr/>
              <a:t>4/21/2021</a:t>
            </a:fld>
            <a:endParaRPr lang="en-US" dirty="0"/>
          </a:p>
        </p:txBody>
      </p:sp>
      <p:sp>
        <p:nvSpPr>
          <p:cNvPr id="5" name="Footer Placeholder 4">
            <a:extLst>
              <a:ext uri="{FF2B5EF4-FFF2-40B4-BE49-F238E27FC236}">
                <a16:creationId xmlns:a16="http://schemas.microsoft.com/office/drawing/2014/main" id="{C2A0FE5C-A494-40F2-A357-786AFFA6318E}"/>
              </a:ext>
            </a:extLst>
          </p:cNvPr>
          <p:cNvSpPr>
            <a:spLocks noGrp="1"/>
          </p:cNvSpPr>
          <p:nvPr>
            <p:ph type="ftr" sz="quarter" idx="3"/>
          </p:nvPr>
        </p:nvSpPr>
        <p:spPr>
          <a:xfrm>
            <a:off x="3308350" y="6401999"/>
            <a:ext cx="5575300" cy="369332"/>
          </a:xfrm>
          <a:prstGeom prst="rect">
            <a:avLst/>
          </a:prstGeom>
        </p:spPr>
        <p:txBody>
          <a:bodyPr vert="horz" lIns="0" tIns="0" rIns="0" bIns="0" rtlCol="0" anchor="ctr">
            <a:normAutofit/>
          </a:bodyPr>
          <a:lstStyle>
            <a:lvl1pPr algn="ctr">
              <a:defRPr sz="1000" cap="all" spc="300" baseline="0">
                <a:solidFill>
                  <a:schemeClr val="tx1">
                    <a:alpha val="70000"/>
                  </a:schemeClr>
                </a:solidFill>
              </a:defRPr>
            </a:lvl1pPr>
          </a:lstStyle>
          <a:p>
            <a:endParaRPr lang="en-US" dirty="0"/>
          </a:p>
        </p:txBody>
      </p:sp>
      <p:sp>
        <p:nvSpPr>
          <p:cNvPr id="6" name="Slide Number Placeholder 5">
            <a:extLst>
              <a:ext uri="{FF2B5EF4-FFF2-40B4-BE49-F238E27FC236}">
                <a16:creationId xmlns:a16="http://schemas.microsoft.com/office/drawing/2014/main" id="{504686A1-EDE2-44D9-A671-F708A6F883D7}"/>
              </a:ext>
            </a:extLst>
          </p:cNvPr>
          <p:cNvSpPr>
            <a:spLocks noGrp="1"/>
          </p:cNvSpPr>
          <p:nvPr>
            <p:ph type="sldNum" sz="quarter" idx="4"/>
          </p:nvPr>
        </p:nvSpPr>
        <p:spPr>
          <a:xfrm>
            <a:off x="9442800" y="6401999"/>
            <a:ext cx="2208212" cy="369332"/>
          </a:xfrm>
          <a:prstGeom prst="rect">
            <a:avLst/>
          </a:prstGeom>
        </p:spPr>
        <p:txBody>
          <a:bodyPr vert="horz" lIns="0" tIns="0" rIns="0" bIns="0" rtlCol="0" anchor="ctr">
            <a:normAutofit/>
          </a:bodyPr>
          <a:lstStyle>
            <a:lvl1pPr algn="r">
              <a:defRPr sz="1000" cap="all" spc="300" baseline="0">
                <a:solidFill>
                  <a:schemeClr val="tx1">
                    <a:alpha val="70000"/>
                  </a:schemeClr>
                </a:solidFill>
              </a:defRPr>
            </a:lvl1pPr>
          </a:lstStyle>
          <a:p>
            <a:fld id="{D39607A7-8386-47DB-8578-DDEDD194E5D4}" type="slidenum">
              <a:rPr lang="en-US" smtClean="0"/>
              <a:pPr/>
              <a:t>‹#›</a:t>
            </a:fld>
            <a:endParaRPr lang="en-US" dirty="0"/>
          </a:p>
        </p:txBody>
      </p:sp>
    </p:spTree>
    <p:extLst>
      <p:ext uri="{BB962C8B-B14F-4D97-AF65-F5344CB8AC3E}">
        <p14:creationId xmlns:p14="http://schemas.microsoft.com/office/powerpoint/2010/main" val="3185477872"/>
      </p:ext>
    </p:extLst>
  </p:cSld>
  <p:clrMap bg1="dk1" tx1="lt1" bg2="dk2" tx2="lt2" accent1="accent1" accent2="accent2" accent3="accent3" accent4="accent4" accent5="accent5" accent6="accent6" hlink="hlink" folHlink="folHlink"/>
  <p:sldLayoutIdLst>
    <p:sldLayoutId id="2147483688" r:id="rId1"/>
    <p:sldLayoutId id="2147483689" r:id="rId2"/>
    <p:sldLayoutId id="2147483690" r:id="rId3"/>
    <p:sldLayoutId id="2147483691" r:id="rId4"/>
    <p:sldLayoutId id="2147483692" r:id="rId5"/>
    <p:sldLayoutId id="2147483693" r:id="rId6"/>
    <p:sldLayoutId id="2147483694" r:id="rId7"/>
    <p:sldLayoutId id="2147483695" r:id="rId8"/>
    <p:sldLayoutId id="2147483696" r:id="rId9"/>
    <p:sldLayoutId id="2147483697" r:id="rId10"/>
    <p:sldLayoutId id="2147483698" r:id="rId11"/>
  </p:sldLayoutIdLst>
  <p:txStyles>
    <p:titleStyle>
      <a:lvl1pPr algn="l" defTabSz="914400" rtl="0" eaLnBrk="1" latinLnBrk="0" hangingPunct="1">
        <a:lnSpc>
          <a:spcPct val="100000"/>
        </a:lnSpc>
        <a:spcBef>
          <a:spcPct val="0"/>
        </a:spcBef>
        <a:buNone/>
        <a:defRPr sz="2800" kern="1200" cap="all" spc="400" baseline="0">
          <a:solidFill>
            <a:schemeClr val="tx1"/>
          </a:solidFill>
          <a:latin typeface="+mj-lt"/>
          <a:ea typeface="+mj-ea"/>
          <a:cs typeface="+mj-cs"/>
        </a:defRPr>
      </a:lvl1pPr>
    </p:titleStyle>
    <p:bodyStyle>
      <a:lvl1pPr marL="360000" indent="-360000" algn="l" defTabSz="914400" rtl="0" eaLnBrk="1" latinLnBrk="0" hangingPunct="1">
        <a:lnSpc>
          <a:spcPct val="125000"/>
        </a:lnSpc>
        <a:spcBef>
          <a:spcPts val="1000"/>
        </a:spcBef>
        <a:buClr>
          <a:schemeClr val="accent1">
            <a:lumMod val="60000"/>
            <a:lumOff val="40000"/>
          </a:schemeClr>
        </a:buClr>
        <a:buFont typeface="Wingdings" panose="05000000000000000000" pitchFamily="2" charset="2"/>
        <a:buChar char=""/>
        <a:defRPr sz="2000" kern="1200">
          <a:solidFill>
            <a:schemeClr val="tx1">
              <a:alpha val="70000"/>
            </a:schemeClr>
          </a:solidFill>
          <a:latin typeface="+mn-lt"/>
          <a:ea typeface="+mn-ea"/>
          <a:cs typeface="+mn-cs"/>
        </a:defRPr>
      </a:lvl1pPr>
      <a:lvl2pPr marL="360000" indent="0" algn="l" defTabSz="914400" rtl="0" eaLnBrk="1" latinLnBrk="0" hangingPunct="1">
        <a:lnSpc>
          <a:spcPct val="125000"/>
        </a:lnSpc>
        <a:spcBef>
          <a:spcPts val="500"/>
        </a:spcBef>
        <a:buClr>
          <a:schemeClr val="accent1">
            <a:lumMod val="60000"/>
            <a:lumOff val="40000"/>
          </a:schemeClr>
        </a:buClr>
        <a:buFontTx/>
        <a:buNone/>
        <a:defRPr sz="2000" i="1" kern="1200">
          <a:solidFill>
            <a:schemeClr val="tx1">
              <a:alpha val="70000"/>
            </a:schemeClr>
          </a:solidFill>
          <a:latin typeface="+mn-lt"/>
          <a:ea typeface="+mn-ea"/>
          <a:cs typeface="+mn-cs"/>
        </a:defRPr>
      </a:lvl2pPr>
      <a:lvl3pPr marL="1080000" indent="-360000" algn="l" defTabSz="914400" rtl="0" eaLnBrk="1" latinLnBrk="0" hangingPunct="1">
        <a:lnSpc>
          <a:spcPct val="125000"/>
        </a:lnSpc>
        <a:spcBef>
          <a:spcPts val="500"/>
        </a:spcBef>
        <a:buClr>
          <a:schemeClr val="accent1">
            <a:lumMod val="60000"/>
            <a:lumOff val="40000"/>
          </a:schemeClr>
        </a:buClr>
        <a:buFont typeface="Wingdings" panose="05000000000000000000" pitchFamily="2" charset="2"/>
        <a:buChar char=""/>
        <a:defRPr sz="2000" kern="1200">
          <a:solidFill>
            <a:schemeClr val="tx1">
              <a:alpha val="70000"/>
            </a:schemeClr>
          </a:solidFill>
          <a:latin typeface="+mn-lt"/>
          <a:ea typeface="+mn-ea"/>
          <a:cs typeface="+mn-cs"/>
        </a:defRPr>
      </a:lvl3pPr>
      <a:lvl4pPr marL="1080000" indent="0" algn="l" defTabSz="914400" rtl="0" eaLnBrk="1" latinLnBrk="0" hangingPunct="1">
        <a:lnSpc>
          <a:spcPct val="125000"/>
        </a:lnSpc>
        <a:spcBef>
          <a:spcPts val="500"/>
        </a:spcBef>
        <a:buClr>
          <a:schemeClr val="accent1">
            <a:lumMod val="60000"/>
            <a:lumOff val="40000"/>
          </a:schemeClr>
        </a:buClr>
        <a:buFontTx/>
        <a:buNone/>
        <a:defRPr sz="2000" i="1" kern="1200">
          <a:solidFill>
            <a:schemeClr val="tx1">
              <a:alpha val="70000"/>
            </a:schemeClr>
          </a:solidFill>
          <a:latin typeface="+mn-lt"/>
          <a:ea typeface="+mn-ea"/>
          <a:cs typeface="+mn-cs"/>
        </a:defRPr>
      </a:lvl4pPr>
      <a:lvl5pPr marL="1800000" indent="-360000" algn="l" defTabSz="914400" rtl="0" eaLnBrk="1" latinLnBrk="0" hangingPunct="1">
        <a:lnSpc>
          <a:spcPct val="125000"/>
        </a:lnSpc>
        <a:spcBef>
          <a:spcPts val="500"/>
        </a:spcBef>
        <a:buClr>
          <a:schemeClr val="accent1">
            <a:lumMod val="60000"/>
            <a:lumOff val="40000"/>
          </a:schemeClr>
        </a:buClr>
        <a:buFont typeface="Wingdings" panose="05000000000000000000" pitchFamily="2" charset="2"/>
        <a:buChar char=""/>
        <a:defRPr sz="2000" kern="1200">
          <a:solidFill>
            <a:schemeClr val="tx1">
              <a:alpha val="70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6.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7.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8.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19.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3011B0B3-5679-4759-90B8-3B908C4CBD2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1809AB6F-4A41-7B49-869F-6387CA087039}"/>
              </a:ext>
            </a:extLst>
          </p:cNvPr>
          <p:cNvSpPr>
            <a:spLocks noGrp="1"/>
          </p:cNvSpPr>
          <p:nvPr>
            <p:ph type="ctrTitle"/>
          </p:nvPr>
        </p:nvSpPr>
        <p:spPr>
          <a:xfrm>
            <a:off x="285759" y="4286250"/>
            <a:ext cx="5251441" cy="2036762"/>
          </a:xfrm>
        </p:spPr>
        <p:txBody>
          <a:bodyPr anchor="ctr">
            <a:normAutofit fontScale="90000"/>
          </a:bodyPr>
          <a:lstStyle/>
          <a:p>
            <a:r>
              <a:rPr lang="en-US" b="1" u="sng" dirty="0">
                <a:latin typeface="Times New Roman" panose="02020603050405020304" pitchFamily="18" charset="0"/>
                <a:cs typeface="Times New Roman" panose="02020603050405020304" pitchFamily="18" charset="0"/>
              </a:rPr>
              <a:t>STUDENT VOICES</a:t>
            </a:r>
            <a:br>
              <a:rPr lang="en-US" b="1" dirty="0">
                <a:latin typeface="Times New Roman" panose="02020603050405020304" pitchFamily="18" charset="0"/>
                <a:cs typeface="Times New Roman" panose="02020603050405020304" pitchFamily="18" charset="0"/>
              </a:rPr>
            </a:br>
            <a:r>
              <a:rPr lang="en-US" b="1" dirty="0">
                <a:latin typeface="Times New Roman" panose="02020603050405020304" pitchFamily="18" charset="0"/>
                <a:cs typeface="Times New Roman" panose="02020603050405020304" pitchFamily="18" charset="0"/>
              </a:rPr>
              <a:t>Data Analysis of marginalized students on campus</a:t>
            </a:r>
            <a:br>
              <a:rPr lang="en-US" b="1" dirty="0">
                <a:latin typeface="Times New Roman" panose="02020603050405020304" pitchFamily="18" charset="0"/>
                <a:cs typeface="Times New Roman" panose="02020603050405020304" pitchFamily="18" charset="0"/>
              </a:rPr>
            </a:br>
            <a:endParaRPr lang="en-US" dirty="0"/>
          </a:p>
        </p:txBody>
      </p:sp>
      <p:sp>
        <p:nvSpPr>
          <p:cNvPr id="3" name="Subtitle 2">
            <a:extLst>
              <a:ext uri="{FF2B5EF4-FFF2-40B4-BE49-F238E27FC236}">
                <a16:creationId xmlns:a16="http://schemas.microsoft.com/office/drawing/2014/main" id="{1E064AF9-8946-C847-AE09-43C6666B7557}"/>
              </a:ext>
            </a:extLst>
          </p:cNvPr>
          <p:cNvSpPr>
            <a:spLocks noGrp="1"/>
          </p:cNvSpPr>
          <p:nvPr>
            <p:ph type="subTitle" idx="1"/>
          </p:nvPr>
        </p:nvSpPr>
        <p:spPr>
          <a:xfrm>
            <a:off x="6654801" y="4602163"/>
            <a:ext cx="4451347" cy="1720850"/>
          </a:xfrm>
        </p:spPr>
        <p:txBody>
          <a:bodyPr anchor="ctr">
            <a:normAutofit/>
          </a:bodyPr>
          <a:lstStyle/>
          <a:p>
            <a:r>
              <a:rPr lang="en-US" b="1" dirty="0">
                <a:solidFill>
                  <a:schemeClr val="tx1"/>
                </a:solidFill>
                <a:latin typeface="Times New Roman" panose="02020603050405020304" pitchFamily="18" charset="0"/>
                <a:cs typeface="Times New Roman" panose="02020603050405020304" pitchFamily="18" charset="0"/>
              </a:rPr>
              <a:t>Dr. Sami Nassim</a:t>
            </a:r>
          </a:p>
          <a:p>
            <a:r>
              <a:rPr lang="en-US" b="1" dirty="0">
                <a:solidFill>
                  <a:schemeClr val="tx1"/>
                </a:solidFill>
                <a:latin typeface="Times New Roman" panose="02020603050405020304" pitchFamily="18" charset="0"/>
                <a:cs typeface="Times New Roman" panose="02020603050405020304" pitchFamily="18" charset="0"/>
              </a:rPr>
              <a:t>Ms. Izabella Solivan 22’</a:t>
            </a:r>
          </a:p>
          <a:p>
            <a:r>
              <a:rPr lang="en-US" b="1" dirty="0">
                <a:solidFill>
                  <a:schemeClr val="tx1"/>
                </a:solidFill>
                <a:latin typeface="Times New Roman" panose="02020603050405020304" pitchFamily="18" charset="0"/>
                <a:cs typeface="Times New Roman" panose="02020603050405020304" pitchFamily="18" charset="0"/>
              </a:rPr>
              <a:t>Ms. Ashley Dwyer 22’</a:t>
            </a:r>
          </a:p>
          <a:p>
            <a:endParaRPr lang="en-US" dirty="0"/>
          </a:p>
        </p:txBody>
      </p:sp>
      <p:pic>
        <p:nvPicPr>
          <p:cNvPr id="4" name="Picture 3" descr="3D rendering of stacked polygons in different colors">
            <a:extLst>
              <a:ext uri="{FF2B5EF4-FFF2-40B4-BE49-F238E27FC236}">
                <a16:creationId xmlns:a16="http://schemas.microsoft.com/office/drawing/2014/main" id="{1D8543EA-EAE6-4973-B983-230B9C658F66}"/>
              </a:ext>
            </a:extLst>
          </p:cNvPr>
          <p:cNvPicPr>
            <a:picLocks noChangeAspect="1"/>
          </p:cNvPicPr>
          <p:nvPr/>
        </p:nvPicPr>
        <p:blipFill rotWithShape="1">
          <a:blip r:embed="rId2"/>
          <a:srcRect t="30234" b="20433"/>
          <a:stretch/>
        </p:blipFill>
        <p:spPr>
          <a:xfrm>
            <a:off x="20" y="10"/>
            <a:ext cx="12191977" cy="4014777"/>
          </a:xfrm>
          <a:prstGeom prst="rect">
            <a:avLst/>
          </a:prstGeom>
        </p:spPr>
      </p:pic>
      <p:cxnSp>
        <p:nvCxnSpPr>
          <p:cNvPr id="11" name="Straight Connector 10">
            <a:extLst>
              <a:ext uri="{FF2B5EF4-FFF2-40B4-BE49-F238E27FC236}">
                <a16:creationId xmlns:a16="http://schemas.microsoft.com/office/drawing/2014/main" id="{32E97E5C-7A5F-424E-AAE4-654396E90799}"/>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rot="5400000">
            <a:off x="5826000" y="5462587"/>
            <a:ext cx="54000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2154295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FADC39-31FB-F547-81D4-61E7368D3E86}"/>
              </a:ext>
            </a:extLst>
          </p:cNvPr>
          <p:cNvSpPr>
            <a:spLocks noGrp="1"/>
          </p:cNvSpPr>
          <p:nvPr>
            <p:ph type="title"/>
          </p:nvPr>
        </p:nvSpPr>
        <p:spPr/>
        <p:txBody>
          <a:bodyPr>
            <a:normAutofit fontScale="90000"/>
          </a:bodyPr>
          <a:lstStyle/>
          <a:p>
            <a:r>
              <a:rPr lang="en-US" dirty="0"/>
              <a:t>Major Findings  From the Campus Climate Survey</a:t>
            </a:r>
          </a:p>
        </p:txBody>
      </p:sp>
      <p:sp>
        <p:nvSpPr>
          <p:cNvPr id="3" name="Content Placeholder 2">
            <a:extLst>
              <a:ext uri="{FF2B5EF4-FFF2-40B4-BE49-F238E27FC236}">
                <a16:creationId xmlns:a16="http://schemas.microsoft.com/office/drawing/2014/main" id="{A314205D-AB7B-7847-BF98-2796BDC6FCDA}"/>
              </a:ext>
            </a:extLst>
          </p:cNvPr>
          <p:cNvSpPr>
            <a:spLocks noGrp="1"/>
          </p:cNvSpPr>
          <p:nvPr>
            <p:ph idx="1"/>
          </p:nvPr>
        </p:nvSpPr>
        <p:spPr/>
        <p:txBody>
          <a:bodyPr/>
          <a:lstStyle/>
          <a:p>
            <a:r>
              <a:rPr lang="en-US" dirty="0">
                <a:solidFill>
                  <a:schemeClr val="tx1"/>
                </a:solidFill>
                <a:latin typeface="+mj-lt"/>
                <a:cs typeface="Arial" panose="020B0604020202020204" pitchFamily="34" charset="0"/>
              </a:rPr>
              <a:t>The survey development team examined how student demographic variables were related to students’ satisfaction and comfort at Salve.  Overwhelmingly, students from marginalized populations reported feeling less supported and comfortable at Salve; students who identified as Black, LGBTQ+, and Muslim reported the highest level of prejudgment. Black, transgender, </a:t>
            </a:r>
            <a:r>
              <a:rPr lang="en-US" dirty="0" err="1">
                <a:solidFill>
                  <a:schemeClr val="tx1"/>
                </a:solidFill>
                <a:latin typeface="+mj-lt"/>
                <a:cs typeface="Arial" panose="020B0604020202020204" pitchFamily="34" charset="0"/>
              </a:rPr>
              <a:t>LGBtq</a:t>
            </a:r>
            <a:r>
              <a:rPr lang="en-US" dirty="0">
                <a:solidFill>
                  <a:schemeClr val="tx1"/>
                </a:solidFill>
                <a:latin typeface="+mj-lt"/>
                <a:cs typeface="Arial" panose="020B0604020202020204" pitchFamily="34" charset="0"/>
              </a:rPr>
              <a:t>+, and Buddhist students reported feeling least comfortable being themselves. Black, male, and Jewish students reported feeling least comfortable overall at Salve. Black, LGBTQ+, and Buddhist students feel least supported on campus. In almost all cases, students from marginalized populations reported feeling less comfort and support at Salve.</a:t>
            </a:r>
          </a:p>
          <a:p>
            <a:pPr marL="0" indent="0">
              <a:buNone/>
            </a:pPr>
            <a:endParaRPr lang="en-US" dirty="0"/>
          </a:p>
        </p:txBody>
      </p:sp>
    </p:spTree>
    <p:extLst>
      <p:ext uri="{BB962C8B-B14F-4D97-AF65-F5344CB8AC3E}">
        <p14:creationId xmlns:p14="http://schemas.microsoft.com/office/powerpoint/2010/main" val="280744717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BB75C7-E840-5D41-8852-FCF6E542C219}"/>
              </a:ext>
            </a:extLst>
          </p:cNvPr>
          <p:cNvSpPr>
            <a:spLocks noGrp="1"/>
          </p:cNvSpPr>
          <p:nvPr>
            <p:ph type="title"/>
          </p:nvPr>
        </p:nvSpPr>
        <p:spPr/>
        <p:txBody>
          <a:bodyPr>
            <a:normAutofit fontScale="90000"/>
          </a:bodyPr>
          <a:lstStyle/>
          <a:p>
            <a:r>
              <a:rPr lang="en-US" dirty="0"/>
              <a:t>Major Findings  From the Campus Climate Survey</a:t>
            </a:r>
          </a:p>
        </p:txBody>
      </p:sp>
      <p:sp>
        <p:nvSpPr>
          <p:cNvPr id="3" name="Content Placeholder 2">
            <a:extLst>
              <a:ext uri="{FF2B5EF4-FFF2-40B4-BE49-F238E27FC236}">
                <a16:creationId xmlns:a16="http://schemas.microsoft.com/office/drawing/2014/main" id="{6B593C6C-68A7-AE4C-9488-A716632A4017}"/>
              </a:ext>
            </a:extLst>
          </p:cNvPr>
          <p:cNvSpPr>
            <a:spLocks noGrp="1"/>
          </p:cNvSpPr>
          <p:nvPr>
            <p:ph idx="1"/>
          </p:nvPr>
        </p:nvSpPr>
        <p:spPr/>
        <p:txBody>
          <a:bodyPr/>
          <a:lstStyle/>
          <a:p>
            <a:r>
              <a:rPr lang="en-US" dirty="0">
                <a:solidFill>
                  <a:schemeClr val="tx1"/>
                </a:solidFill>
                <a:latin typeface="+mj-lt"/>
                <a:cs typeface="Arial" panose="020B0604020202020204" pitchFamily="34" charset="0"/>
              </a:rPr>
              <a:t>Black students’ responses were different than White majority counterparts across all variables assessing students’ satisfaction and comfort levels, and reached statistical significance for the prejudgment and comfort being self-variables. Similarly, </a:t>
            </a:r>
            <a:r>
              <a:rPr lang="en-US" dirty="0" err="1">
                <a:solidFill>
                  <a:schemeClr val="tx1"/>
                </a:solidFill>
                <a:latin typeface="+mj-lt"/>
                <a:cs typeface="Arial" panose="020B0604020202020204" pitchFamily="34" charset="0"/>
              </a:rPr>
              <a:t>LGBtq</a:t>
            </a:r>
            <a:r>
              <a:rPr lang="en-US" dirty="0">
                <a:solidFill>
                  <a:schemeClr val="tx1"/>
                </a:solidFill>
                <a:latin typeface="+mj-lt"/>
                <a:cs typeface="Arial" panose="020B0604020202020204" pitchFamily="34" charset="0"/>
              </a:rPr>
              <a:t>+ students feel less positive feelings than their heterosexual counterparts. Finally, Jewish, Buddhist, and Muslim students’ responses are most significantly different than Catholic and Protestant students.  These findings are arranged in bar graphs to illustrate more clearly that students’ in oppressed statuses consistently report lower levels of satisfaction and comfort at Salve.</a:t>
            </a:r>
            <a:endParaRPr lang="en-US" b="1" i="1" dirty="0">
              <a:solidFill>
                <a:schemeClr val="tx1"/>
              </a:solidFill>
              <a:latin typeface="+mj-lt"/>
              <a:cs typeface="Arial" panose="020B0604020202020204" pitchFamily="34" charset="0"/>
            </a:endParaRPr>
          </a:p>
          <a:p>
            <a:pPr marL="0" indent="0">
              <a:buNone/>
            </a:pPr>
            <a:endParaRPr lang="en-US" dirty="0"/>
          </a:p>
        </p:txBody>
      </p:sp>
    </p:spTree>
    <p:extLst>
      <p:ext uri="{BB962C8B-B14F-4D97-AF65-F5344CB8AC3E}">
        <p14:creationId xmlns:p14="http://schemas.microsoft.com/office/powerpoint/2010/main" val="30577989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8DAA92-E8A0-7A45-86A9-C5B28414ABA0}"/>
              </a:ext>
            </a:extLst>
          </p:cNvPr>
          <p:cNvSpPr>
            <a:spLocks noGrp="1"/>
          </p:cNvSpPr>
          <p:nvPr>
            <p:ph type="title"/>
          </p:nvPr>
        </p:nvSpPr>
        <p:spPr/>
        <p:txBody>
          <a:bodyPr>
            <a:normAutofit fontScale="90000"/>
          </a:bodyPr>
          <a:lstStyle/>
          <a:p>
            <a:r>
              <a:rPr lang="en-US" dirty="0"/>
              <a:t>Major Findings  From the Campus Climate Survey</a:t>
            </a:r>
          </a:p>
        </p:txBody>
      </p:sp>
      <p:sp>
        <p:nvSpPr>
          <p:cNvPr id="3" name="Content Placeholder 2">
            <a:extLst>
              <a:ext uri="{FF2B5EF4-FFF2-40B4-BE49-F238E27FC236}">
                <a16:creationId xmlns:a16="http://schemas.microsoft.com/office/drawing/2014/main" id="{4D5759EC-7978-3C4A-B6C6-E52F17BAEAFB}"/>
              </a:ext>
            </a:extLst>
          </p:cNvPr>
          <p:cNvSpPr>
            <a:spLocks noGrp="1"/>
          </p:cNvSpPr>
          <p:nvPr>
            <p:ph idx="1"/>
          </p:nvPr>
        </p:nvSpPr>
        <p:spPr/>
        <p:txBody>
          <a:bodyPr/>
          <a:lstStyle/>
          <a:p>
            <a:r>
              <a:rPr lang="en-US" dirty="0">
                <a:solidFill>
                  <a:schemeClr val="tx1"/>
                </a:solidFill>
                <a:latin typeface="+mj-lt"/>
                <a:cs typeface="Arial" panose="020B0604020202020204" pitchFamily="34" charset="0"/>
              </a:rPr>
              <a:t>Analysis of the possible social/environmental influences on the 5 variables assessing satisfaction and comfort suggest that student's feelings supported and comfortable being their self can be increased by fostering classroom and campus environments that promote greater openness to discussion, familiarity of diversity of resources, effectiveness in addressing diversity, equality of participation and understanding of diversity.  </a:t>
            </a:r>
          </a:p>
          <a:p>
            <a:pPr marL="0" indent="0">
              <a:buNone/>
            </a:pPr>
            <a:endParaRPr lang="en-US" dirty="0"/>
          </a:p>
        </p:txBody>
      </p:sp>
    </p:spTree>
    <p:extLst>
      <p:ext uri="{BB962C8B-B14F-4D97-AF65-F5344CB8AC3E}">
        <p14:creationId xmlns:p14="http://schemas.microsoft.com/office/powerpoint/2010/main" val="358067108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AA4813-523F-2242-BB4B-E3F0D23ED548}"/>
              </a:ext>
            </a:extLst>
          </p:cNvPr>
          <p:cNvSpPr>
            <a:spLocks noGrp="1"/>
          </p:cNvSpPr>
          <p:nvPr>
            <p:ph type="title"/>
          </p:nvPr>
        </p:nvSpPr>
        <p:spPr/>
        <p:txBody>
          <a:bodyPr/>
          <a:lstStyle/>
          <a:p>
            <a:r>
              <a:rPr lang="en-US" dirty="0"/>
              <a:t>SGA Initiative</a:t>
            </a:r>
          </a:p>
        </p:txBody>
      </p:sp>
      <p:sp>
        <p:nvSpPr>
          <p:cNvPr id="3" name="Content Placeholder 2">
            <a:extLst>
              <a:ext uri="{FF2B5EF4-FFF2-40B4-BE49-F238E27FC236}">
                <a16:creationId xmlns:a16="http://schemas.microsoft.com/office/drawing/2014/main" id="{4B2BE5FB-B4FC-4140-8B18-72D7E8AF532F}"/>
              </a:ext>
            </a:extLst>
          </p:cNvPr>
          <p:cNvSpPr>
            <a:spLocks noGrp="1"/>
          </p:cNvSpPr>
          <p:nvPr>
            <p:ph idx="1"/>
          </p:nvPr>
        </p:nvSpPr>
        <p:spPr/>
        <p:txBody>
          <a:bodyPr>
            <a:normAutofit fontScale="92500" lnSpcReduction="20000"/>
          </a:bodyPr>
          <a:lstStyle/>
          <a:p>
            <a:r>
              <a:rPr lang="en-US" dirty="0"/>
              <a:t>In the academic year of 2018-2019, members SGA completed an initiative that was distributed to the faculty and greater Salve community in the spring of 2019 </a:t>
            </a:r>
          </a:p>
          <a:p>
            <a:r>
              <a:rPr lang="en-US" dirty="0"/>
              <a:t>The initiative involved the following;</a:t>
            </a:r>
          </a:p>
          <a:p>
            <a:pPr marL="702900" lvl="1" indent="-342900">
              <a:buFont typeface="Arial" panose="020B0604020202020204" pitchFamily="34" charset="0"/>
              <a:buChar char="•"/>
            </a:pPr>
            <a:r>
              <a:rPr lang="en-US" dirty="0"/>
              <a:t>4 focus groups across 2 days </a:t>
            </a:r>
          </a:p>
          <a:p>
            <a:pPr marL="702900" lvl="1" indent="-342900">
              <a:buFont typeface="Arial" panose="020B0604020202020204" pitchFamily="34" charset="0"/>
              <a:buChar char="•"/>
            </a:pPr>
            <a:r>
              <a:rPr lang="en-US" dirty="0"/>
              <a:t>32 participants </a:t>
            </a:r>
          </a:p>
          <a:p>
            <a:pPr marL="702900" lvl="1" indent="-342900">
              <a:buFont typeface="Arial" panose="020B0604020202020204" pitchFamily="34" charset="0"/>
              <a:buChar char="•"/>
            </a:pPr>
            <a:r>
              <a:rPr lang="en-US" dirty="0"/>
              <a:t>Of those who participated in the groups, 122 quotes were documented from students</a:t>
            </a:r>
          </a:p>
          <a:p>
            <a:pPr marL="702900" lvl="1" indent="-342900">
              <a:buFont typeface="Arial" panose="020B0604020202020204" pitchFamily="34" charset="0"/>
              <a:buChar char="•"/>
            </a:pPr>
            <a:r>
              <a:rPr lang="en-US" dirty="0"/>
              <a:t>From the responses 6 core themes were published in the Diversity Initiative </a:t>
            </a:r>
          </a:p>
          <a:p>
            <a:pPr marL="702900" lvl="1" indent="-342900">
              <a:buFont typeface="Arial" panose="020B0604020202020204" pitchFamily="34" charset="0"/>
              <a:buChar char="•"/>
            </a:pPr>
            <a:r>
              <a:rPr lang="en-US" dirty="0"/>
              <a:t>For the purpose of this presentation, a broader list of themes was pulled from a second look at the responses </a:t>
            </a:r>
          </a:p>
          <a:p>
            <a:pPr marL="1422900" lvl="2" indent="-342900">
              <a:buFont typeface="Arial" panose="020B0604020202020204" pitchFamily="34" charset="0"/>
              <a:buChar char="•"/>
            </a:pPr>
            <a:r>
              <a:rPr lang="en-US" dirty="0"/>
              <a:t>This presentation will contain a closer look at the direct responses from students </a:t>
            </a:r>
          </a:p>
          <a:p>
            <a:pPr marL="702900" lvl="1" indent="-342900">
              <a:buFont typeface="Arial" panose="020B0604020202020204" pitchFamily="34" charset="0"/>
              <a:buChar char="•"/>
            </a:pPr>
            <a:endParaRPr lang="en-US" dirty="0"/>
          </a:p>
          <a:p>
            <a:pPr marL="702900" lvl="1" indent="-342900">
              <a:buFont typeface="Arial" panose="020B0604020202020204" pitchFamily="34" charset="0"/>
              <a:buChar char="•"/>
            </a:pPr>
            <a:endParaRPr lang="en-US" dirty="0"/>
          </a:p>
        </p:txBody>
      </p:sp>
    </p:spTree>
    <p:extLst>
      <p:ext uri="{BB962C8B-B14F-4D97-AF65-F5344CB8AC3E}">
        <p14:creationId xmlns:p14="http://schemas.microsoft.com/office/powerpoint/2010/main" val="325799013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71198F8-3BC1-7C48-AD3C-C1F097630B3E}"/>
              </a:ext>
            </a:extLst>
          </p:cNvPr>
          <p:cNvSpPr>
            <a:spLocks noGrp="1"/>
          </p:cNvSpPr>
          <p:nvPr>
            <p:ph type="title"/>
          </p:nvPr>
        </p:nvSpPr>
        <p:spPr/>
        <p:txBody>
          <a:bodyPr/>
          <a:lstStyle/>
          <a:p>
            <a:r>
              <a:rPr lang="en-US" dirty="0"/>
              <a:t>Common Themes: Extensive list </a:t>
            </a:r>
          </a:p>
        </p:txBody>
      </p:sp>
      <p:sp>
        <p:nvSpPr>
          <p:cNvPr id="3" name="Content Placeholder 2">
            <a:extLst>
              <a:ext uri="{FF2B5EF4-FFF2-40B4-BE49-F238E27FC236}">
                <a16:creationId xmlns:a16="http://schemas.microsoft.com/office/drawing/2014/main" id="{7F807F18-0E63-904E-BAAF-ED9D73789575}"/>
              </a:ext>
            </a:extLst>
          </p:cNvPr>
          <p:cNvSpPr>
            <a:spLocks noGrp="1"/>
          </p:cNvSpPr>
          <p:nvPr>
            <p:ph sz="half" idx="1"/>
          </p:nvPr>
        </p:nvSpPr>
        <p:spPr/>
        <p:txBody>
          <a:bodyPr>
            <a:normAutofit fontScale="85000" lnSpcReduction="10000"/>
          </a:bodyPr>
          <a:lstStyle/>
          <a:p>
            <a:r>
              <a:rPr lang="en-US" dirty="0"/>
              <a:t>No safe place for POS’s </a:t>
            </a:r>
          </a:p>
          <a:p>
            <a:r>
              <a:rPr lang="en-US" dirty="0"/>
              <a:t>Discrimination when it comes to advertising </a:t>
            </a:r>
          </a:p>
          <a:p>
            <a:r>
              <a:rPr lang="en-US" dirty="0"/>
              <a:t>Loneliness</a:t>
            </a:r>
          </a:p>
          <a:p>
            <a:r>
              <a:rPr lang="en-US" dirty="0"/>
              <a:t>Academic impact </a:t>
            </a:r>
          </a:p>
          <a:p>
            <a:r>
              <a:rPr lang="en-US" dirty="0"/>
              <a:t>Lack of acceptance of POC’s from multicultural community </a:t>
            </a:r>
          </a:p>
          <a:p>
            <a:r>
              <a:rPr lang="en-US" dirty="0"/>
              <a:t>Lack of action of the part of administration</a:t>
            </a:r>
          </a:p>
          <a:p>
            <a:r>
              <a:rPr lang="en-US" dirty="0"/>
              <a:t>No place to report racial issues/events </a:t>
            </a:r>
          </a:p>
          <a:p>
            <a:r>
              <a:rPr lang="en-US" dirty="0"/>
              <a:t>Lack of support for POS’s  </a:t>
            </a:r>
          </a:p>
          <a:p>
            <a:endParaRPr lang="en-US" dirty="0"/>
          </a:p>
        </p:txBody>
      </p:sp>
      <p:sp>
        <p:nvSpPr>
          <p:cNvPr id="4" name="Content Placeholder 3">
            <a:extLst>
              <a:ext uri="{FF2B5EF4-FFF2-40B4-BE49-F238E27FC236}">
                <a16:creationId xmlns:a16="http://schemas.microsoft.com/office/drawing/2014/main" id="{5A80CBF6-3D40-4749-93D5-D31C6FF6FCDA}"/>
              </a:ext>
            </a:extLst>
          </p:cNvPr>
          <p:cNvSpPr>
            <a:spLocks noGrp="1"/>
          </p:cNvSpPr>
          <p:nvPr>
            <p:ph sz="half" idx="2"/>
          </p:nvPr>
        </p:nvSpPr>
        <p:spPr/>
        <p:txBody>
          <a:bodyPr>
            <a:normAutofit fontScale="85000" lnSpcReduction="10000"/>
          </a:bodyPr>
          <a:lstStyle/>
          <a:p>
            <a:r>
              <a:rPr lang="en-US" dirty="0"/>
              <a:t>Hopelessness</a:t>
            </a:r>
          </a:p>
          <a:p>
            <a:r>
              <a:rPr lang="en-US" dirty="0"/>
              <a:t>Tokenization/ alienization/ targeting </a:t>
            </a:r>
          </a:p>
          <a:p>
            <a:r>
              <a:rPr lang="en-US" dirty="0"/>
              <a:t>Lack of education or training on the part of the faculty when it comes to teaching on diverse topics </a:t>
            </a:r>
          </a:p>
          <a:p>
            <a:r>
              <a:rPr lang="en-US" dirty="0"/>
              <a:t>Lack of awareness </a:t>
            </a:r>
          </a:p>
          <a:p>
            <a:r>
              <a:rPr lang="en-US" dirty="0"/>
              <a:t>Lack of representation</a:t>
            </a:r>
          </a:p>
          <a:p>
            <a:r>
              <a:rPr lang="en-US" dirty="0"/>
              <a:t>POC’s vs. white students, faculty, administration</a:t>
            </a:r>
          </a:p>
          <a:p>
            <a:r>
              <a:rPr lang="en-US" dirty="0"/>
              <a:t>Lack of training </a:t>
            </a:r>
          </a:p>
          <a:p>
            <a:endParaRPr lang="en-US" dirty="0"/>
          </a:p>
        </p:txBody>
      </p:sp>
    </p:spTree>
    <p:extLst>
      <p:ext uri="{BB962C8B-B14F-4D97-AF65-F5344CB8AC3E}">
        <p14:creationId xmlns:p14="http://schemas.microsoft.com/office/powerpoint/2010/main" val="310647800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useBgFill="1">
        <p:nvSpPr>
          <p:cNvPr id="26" name="Rectangle 25">
            <a:extLst>
              <a:ext uri="{FF2B5EF4-FFF2-40B4-BE49-F238E27FC236}">
                <a16:creationId xmlns:a16="http://schemas.microsoft.com/office/drawing/2014/main" id="{EEE96A74-B62B-4642-AB22-7776A5F48CE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716B389E-29C4-F44F-860B-795DF9586676}"/>
              </a:ext>
            </a:extLst>
          </p:cNvPr>
          <p:cNvSpPr>
            <a:spLocks noGrp="1"/>
          </p:cNvSpPr>
          <p:nvPr>
            <p:ph type="title"/>
          </p:nvPr>
        </p:nvSpPr>
        <p:spPr>
          <a:xfrm>
            <a:off x="541338" y="1079500"/>
            <a:ext cx="3322637" cy="4689475"/>
          </a:xfrm>
        </p:spPr>
        <p:txBody>
          <a:bodyPr anchor="ctr">
            <a:normAutofit/>
          </a:bodyPr>
          <a:lstStyle/>
          <a:p>
            <a:pPr algn="ctr">
              <a:lnSpc>
                <a:spcPct val="90000"/>
              </a:lnSpc>
            </a:pPr>
            <a:r>
              <a:rPr lang="en-US" dirty="0"/>
              <a:t>Hard Numbers based on student Response</a:t>
            </a:r>
            <a:br>
              <a:rPr lang="en-US" dirty="0"/>
            </a:br>
            <a:br>
              <a:rPr lang="en-US" dirty="0"/>
            </a:br>
            <a:r>
              <a:rPr lang="en-US" sz="1400" b="1" i="1" dirty="0"/>
              <a:t>Of the 32 responses, the following was taken away;</a:t>
            </a:r>
            <a:br>
              <a:rPr lang="en-US" dirty="0"/>
            </a:br>
            <a:endParaRPr lang="en-US" dirty="0"/>
          </a:p>
        </p:txBody>
      </p:sp>
      <p:sp>
        <p:nvSpPr>
          <p:cNvPr id="28" name="Rectangle 27">
            <a:extLst>
              <a:ext uri="{FF2B5EF4-FFF2-40B4-BE49-F238E27FC236}">
                <a16:creationId xmlns:a16="http://schemas.microsoft.com/office/drawing/2014/main" id="{8576A6EA-4B09-480F-BB03-9616027234E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425950" y="-1"/>
            <a:ext cx="7766050" cy="6857993"/>
          </a:xfrm>
          <a:prstGeom prst="rect">
            <a:avLst/>
          </a:prstGeom>
          <a:solidFill>
            <a:schemeClr val="bg1">
              <a:alpha val="20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aphicFrame>
        <p:nvGraphicFramePr>
          <p:cNvPr id="21" name="Content Placeholder 2">
            <a:extLst>
              <a:ext uri="{FF2B5EF4-FFF2-40B4-BE49-F238E27FC236}">
                <a16:creationId xmlns:a16="http://schemas.microsoft.com/office/drawing/2014/main" id="{4E3084D7-1A24-496F-B04C-6098C9608B82}"/>
              </a:ext>
            </a:extLst>
          </p:cNvPr>
          <p:cNvGraphicFramePr>
            <a:graphicFrameLocks noGrp="1"/>
          </p:cNvGraphicFramePr>
          <p:nvPr>
            <p:ph idx="1"/>
            <p:extLst>
              <p:ext uri="{D42A27DB-BD31-4B8C-83A1-F6EECF244321}">
                <p14:modId xmlns:p14="http://schemas.microsoft.com/office/powerpoint/2010/main" val="1214899082"/>
              </p:ext>
            </p:extLst>
          </p:nvPr>
        </p:nvGraphicFramePr>
        <p:xfrm>
          <a:off x="4981575" y="540000"/>
          <a:ext cx="6669431" cy="5778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78834837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useBgFill="1">
        <p:nvSpPr>
          <p:cNvPr id="28" name="Rectangle 27">
            <a:extLst>
              <a:ext uri="{FF2B5EF4-FFF2-40B4-BE49-F238E27FC236}">
                <a16:creationId xmlns:a16="http://schemas.microsoft.com/office/drawing/2014/main" id="{EEE96A74-B62B-4642-AB22-7776A5F48CE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8DAFFEC1-32B4-7941-A0E2-CAFCADC6757F}"/>
              </a:ext>
            </a:extLst>
          </p:cNvPr>
          <p:cNvSpPr>
            <a:spLocks noGrp="1"/>
          </p:cNvSpPr>
          <p:nvPr>
            <p:ph type="title"/>
          </p:nvPr>
        </p:nvSpPr>
        <p:spPr>
          <a:xfrm>
            <a:off x="1080001" y="1079500"/>
            <a:ext cx="3904750" cy="4689475"/>
          </a:xfrm>
        </p:spPr>
        <p:txBody>
          <a:bodyPr anchor="ctr">
            <a:normAutofit/>
          </a:bodyPr>
          <a:lstStyle/>
          <a:p>
            <a:pPr algn="ctr"/>
            <a:r>
              <a:rPr lang="en-US" dirty="0"/>
              <a:t>Hard Numbers based on student Responses</a:t>
            </a:r>
          </a:p>
        </p:txBody>
      </p:sp>
      <p:cxnSp>
        <p:nvCxnSpPr>
          <p:cNvPr id="30" name="Straight Connector 29">
            <a:extLst>
              <a:ext uri="{FF2B5EF4-FFF2-40B4-BE49-F238E27FC236}">
                <a16:creationId xmlns:a16="http://schemas.microsoft.com/office/drawing/2014/main" id="{3A513CAD-9784-4D35-BAF9-1F7DDD697BDB}"/>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rot="5400000">
            <a:off x="5826000" y="3429000"/>
            <a:ext cx="54000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aphicFrame>
        <p:nvGraphicFramePr>
          <p:cNvPr id="5" name="Content Placeholder 2">
            <a:extLst>
              <a:ext uri="{FF2B5EF4-FFF2-40B4-BE49-F238E27FC236}">
                <a16:creationId xmlns:a16="http://schemas.microsoft.com/office/drawing/2014/main" id="{68FC5DFE-6F12-401E-99AB-8B1A5CD9DE9F}"/>
              </a:ext>
            </a:extLst>
          </p:cNvPr>
          <p:cNvGraphicFramePr>
            <a:graphicFrameLocks noGrp="1"/>
          </p:cNvGraphicFramePr>
          <p:nvPr>
            <p:ph idx="1"/>
            <p:extLst>
              <p:ext uri="{D42A27DB-BD31-4B8C-83A1-F6EECF244321}">
                <p14:modId xmlns:p14="http://schemas.microsoft.com/office/powerpoint/2010/main" val="1852132101"/>
              </p:ext>
            </p:extLst>
          </p:nvPr>
        </p:nvGraphicFramePr>
        <p:xfrm>
          <a:off x="6654799" y="531814"/>
          <a:ext cx="4996207" cy="578351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25282740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useBgFill="1">
        <p:nvSpPr>
          <p:cNvPr id="23" name="Rectangle 8">
            <a:extLst>
              <a:ext uri="{FF2B5EF4-FFF2-40B4-BE49-F238E27FC236}">
                <a16:creationId xmlns:a16="http://schemas.microsoft.com/office/drawing/2014/main" id="{EEE96A74-B62B-4642-AB22-7776A5F48CE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A6EBDBE0-7878-C84A-90D4-CCC290966AA8}"/>
              </a:ext>
            </a:extLst>
          </p:cNvPr>
          <p:cNvSpPr>
            <a:spLocks noGrp="1"/>
          </p:cNvSpPr>
          <p:nvPr>
            <p:ph type="title"/>
          </p:nvPr>
        </p:nvSpPr>
        <p:spPr>
          <a:xfrm>
            <a:off x="541338" y="1079500"/>
            <a:ext cx="3322637" cy="4689475"/>
          </a:xfrm>
        </p:spPr>
        <p:txBody>
          <a:bodyPr anchor="ctr">
            <a:normAutofit/>
          </a:bodyPr>
          <a:lstStyle/>
          <a:p>
            <a:pPr algn="ctr"/>
            <a:r>
              <a:rPr lang="en-US" dirty="0"/>
              <a:t>Hard Numbers based on student Responses</a:t>
            </a:r>
          </a:p>
        </p:txBody>
      </p:sp>
      <p:sp>
        <p:nvSpPr>
          <p:cNvPr id="24" name="Rectangle 10">
            <a:extLst>
              <a:ext uri="{FF2B5EF4-FFF2-40B4-BE49-F238E27FC236}">
                <a16:creationId xmlns:a16="http://schemas.microsoft.com/office/drawing/2014/main" id="{8576A6EA-4B09-480F-BB03-9616027234E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425950" y="-1"/>
            <a:ext cx="7766050" cy="6857993"/>
          </a:xfrm>
          <a:prstGeom prst="rect">
            <a:avLst/>
          </a:prstGeom>
          <a:solidFill>
            <a:schemeClr val="bg1">
              <a:alpha val="20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5" name="Content Placeholder 2">
            <a:extLst>
              <a:ext uri="{FF2B5EF4-FFF2-40B4-BE49-F238E27FC236}">
                <a16:creationId xmlns:a16="http://schemas.microsoft.com/office/drawing/2014/main" id="{F2C192D1-A219-49FD-987A-5F46744EC74F}"/>
              </a:ext>
            </a:extLst>
          </p:cNvPr>
          <p:cNvGraphicFramePr>
            <a:graphicFrameLocks noGrp="1"/>
          </p:cNvGraphicFramePr>
          <p:nvPr>
            <p:ph idx="1"/>
            <p:extLst>
              <p:ext uri="{D42A27DB-BD31-4B8C-83A1-F6EECF244321}">
                <p14:modId xmlns:p14="http://schemas.microsoft.com/office/powerpoint/2010/main" val="1095083734"/>
              </p:ext>
            </p:extLst>
          </p:nvPr>
        </p:nvGraphicFramePr>
        <p:xfrm>
          <a:off x="4981575" y="540000"/>
          <a:ext cx="6669431" cy="5778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03259695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EEE96A74-B62B-4642-AB22-7776A5F48CE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F63D50AE-2BF2-EE42-8352-B609454E8E7F}"/>
              </a:ext>
            </a:extLst>
          </p:cNvPr>
          <p:cNvSpPr>
            <a:spLocks noGrp="1"/>
          </p:cNvSpPr>
          <p:nvPr>
            <p:ph type="title"/>
          </p:nvPr>
        </p:nvSpPr>
        <p:spPr>
          <a:xfrm>
            <a:off x="541338" y="1079500"/>
            <a:ext cx="3322637" cy="4689475"/>
          </a:xfrm>
        </p:spPr>
        <p:txBody>
          <a:bodyPr anchor="ctr">
            <a:normAutofit/>
          </a:bodyPr>
          <a:lstStyle/>
          <a:p>
            <a:pPr algn="ctr"/>
            <a:r>
              <a:rPr lang="en-US" dirty="0"/>
              <a:t>Hard Numbers based on student Responses</a:t>
            </a:r>
          </a:p>
        </p:txBody>
      </p:sp>
      <p:sp>
        <p:nvSpPr>
          <p:cNvPr id="11" name="Rectangle 10">
            <a:extLst>
              <a:ext uri="{FF2B5EF4-FFF2-40B4-BE49-F238E27FC236}">
                <a16:creationId xmlns:a16="http://schemas.microsoft.com/office/drawing/2014/main" id="{8576A6EA-4B09-480F-BB03-9616027234E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425950" y="-1"/>
            <a:ext cx="7766050" cy="6857993"/>
          </a:xfrm>
          <a:prstGeom prst="rect">
            <a:avLst/>
          </a:prstGeom>
          <a:solidFill>
            <a:schemeClr val="bg1">
              <a:alpha val="20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aphicFrame>
        <p:nvGraphicFramePr>
          <p:cNvPr id="5" name="Content Placeholder 2">
            <a:extLst>
              <a:ext uri="{FF2B5EF4-FFF2-40B4-BE49-F238E27FC236}">
                <a16:creationId xmlns:a16="http://schemas.microsoft.com/office/drawing/2014/main" id="{21B0AF1D-1065-410B-94F8-D4A4B33DCEE6}"/>
              </a:ext>
            </a:extLst>
          </p:cNvPr>
          <p:cNvGraphicFramePr>
            <a:graphicFrameLocks noGrp="1"/>
          </p:cNvGraphicFramePr>
          <p:nvPr>
            <p:ph idx="1"/>
            <p:extLst>
              <p:ext uri="{D42A27DB-BD31-4B8C-83A1-F6EECF244321}">
                <p14:modId xmlns:p14="http://schemas.microsoft.com/office/powerpoint/2010/main" val="2121697609"/>
              </p:ext>
            </p:extLst>
          </p:nvPr>
        </p:nvGraphicFramePr>
        <p:xfrm>
          <a:off x="4981575" y="540000"/>
          <a:ext cx="6669431" cy="5778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10376324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useBgFill="1">
        <p:nvSpPr>
          <p:cNvPr id="6" name="Rectangle 8">
            <a:extLst>
              <a:ext uri="{FF2B5EF4-FFF2-40B4-BE49-F238E27FC236}">
                <a16:creationId xmlns:a16="http://schemas.microsoft.com/office/drawing/2014/main" id="{EEE96A74-B62B-4642-AB22-7776A5F48CE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9B004958-A4C1-E941-B2F6-DF0E05EA2449}"/>
              </a:ext>
            </a:extLst>
          </p:cNvPr>
          <p:cNvSpPr>
            <a:spLocks noGrp="1"/>
          </p:cNvSpPr>
          <p:nvPr>
            <p:ph type="title"/>
          </p:nvPr>
        </p:nvSpPr>
        <p:spPr>
          <a:xfrm>
            <a:off x="541338" y="1079500"/>
            <a:ext cx="3322637" cy="4689475"/>
          </a:xfrm>
        </p:spPr>
        <p:txBody>
          <a:bodyPr anchor="ctr">
            <a:normAutofit/>
          </a:bodyPr>
          <a:lstStyle/>
          <a:p>
            <a:pPr algn="ctr"/>
            <a:r>
              <a:rPr lang="en-US"/>
              <a:t>Hard Numbers based on student Responses</a:t>
            </a:r>
          </a:p>
        </p:txBody>
      </p:sp>
      <p:sp>
        <p:nvSpPr>
          <p:cNvPr id="7" name="Rectangle 10">
            <a:extLst>
              <a:ext uri="{FF2B5EF4-FFF2-40B4-BE49-F238E27FC236}">
                <a16:creationId xmlns:a16="http://schemas.microsoft.com/office/drawing/2014/main" id="{8576A6EA-4B09-480F-BB03-9616027234E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425950" y="-1"/>
            <a:ext cx="7766050" cy="6857993"/>
          </a:xfrm>
          <a:prstGeom prst="rect">
            <a:avLst/>
          </a:prstGeom>
          <a:solidFill>
            <a:schemeClr val="bg1">
              <a:alpha val="20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aphicFrame>
        <p:nvGraphicFramePr>
          <p:cNvPr id="8" name="Content Placeholder 2">
            <a:extLst>
              <a:ext uri="{FF2B5EF4-FFF2-40B4-BE49-F238E27FC236}">
                <a16:creationId xmlns:a16="http://schemas.microsoft.com/office/drawing/2014/main" id="{A1062E82-3B50-4D07-925F-4DC9026638F4}"/>
              </a:ext>
            </a:extLst>
          </p:cNvPr>
          <p:cNvGraphicFramePr>
            <a:graphicFrameLocks noGrp="1"/>
          </p:cNvGraphicFramePr>
          <p:nvPr>
            <p:ph idx="1"/>
            <p:extLst>
              <p:ext uri="{D42A27DB-BD31-4B8C-83A1-F6EECF244321}">
                <p14:modId xmlns:p14="http://schemas.microsoft.com/office/powerpoint/2010/main" val="575807481"/>
              </p:ext>
            </p:extLst>
          </p:nvPr>
        </p:nvGraphicFramePr>
        <p:xfrm>
          <a:off x="4981575" y="540000"/>
          <a:ext cx="6669431" cy="5778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34549298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990409-05BB-A64B-BE0D-2141412425F6}"/>
              </a:ext>
            </a:extLst>
          </p:cNvPr>
          <p:cNvSpPr>
            <a:spLocks noGrp="1"/>
          </p:cNvSpPr>
          <p:nvPr>
            <p:ph type="title"/>
          </p:nvPr>
        </p:nvSpPr>
        <p:spPr/>
        <p:txBody>
          <a:bodyPr/>
          <a:lstStyle/>
          <a:p>
            <a:r>
              <a:rPr lang="en-US" dirty="0"/>
              <a:t>Agenda </a:t>
            </a:r>
          </a:p>
        </p:txBody>
      </p:sp>
      <p:sp>
        <p:nvSpPr>
          <p:cNvPr id="3" name="Content Placeholder 2">
            <a:extLst>
              <a:ext uri="{FF2B5EF4-FFF2-40B4-BE49-F238E27FC236}">
                <a16:creationId xmlns:a16="http://schemas.microsoft.com/office/drawing/2014/main" id="{7574AA09-3D8B-1744-92B4-C742331FF8B6}"/>
              </a:ext>
            </a:extLst>
          </p:cNvPr>
          <p:cNvSpPr>
            <a:spLocks noGrp="1"/>
          </p:cNvSpPr>
          <p:nvPr>
            <p:ph idx="1"/>
          </p:nvPr>
        </p:nvSpPr>
        <p:spPr/>
        <p:txBody>
          <a:bodyPr>
            <a:normAutofit/>
          </a:bodyPr>
          <a:lstStyle/>
          <a:p>
            <a:r>
              <a:rPr lang="en-US" dirty="0"/>
              <a:t>Salve Regina diversity history</a:t>
            </a:r>
          </a:p>
          <a:p>
            <a:r>
              <a:rPr lang="en-US" dirty="0"/>
              <a:t>Data collection</a:t>
            </a:r>
          </a:p>
          <a:p>
            <a:pPr lvl="1"/>
            <a:r>
              <a:rPr lang="en-US" dirty="0"/>
              <a:t>	Exit interviews </a:t>
            </a:r>
          </a:p>
          <a:p>
            <a:r>
              <a:rPr lang="en-US" dirty="0"/>
              <a:t>Data collection</a:t>
            </a:r>
          </a:p>
          <a:p>
            <a:pPr lvl="1"/>
            <a:r>
              <a:rPr lang="en-US" dirty="0"/>
              <a:t>	Campus climate survey</a:t>
            </a:r>
          </a:p>
          <a:p>
            <a:r>
              <a:rPr lang="en-US" dirty="0"/>
              <a:t>Student Government Association initiatives</a:t>
            </a:r>
          </a:p>
          <a:p>
            <a:r>
              <a:rPr lang="en-US" dirty="0"/>
              <a:t>Conclusion</a:t>
            </a:r>
          </a:p>
          <a:p>
            <a:endParaRPr lang="en-US" dirty="0"/>
          </a:p>
        </p:txBody>
      </p:sp>
    </p:spTree>
    <p:extLst>
      <p:ext uri="{BB962C8B-B14F-4D97-AF65-F5344CB8AC3E}">
        <p14:creationId xmlns:p14="http://schemas.microsoft.com/office/powerpoint/2010/main" val="47113089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248C88-6988-D940-9F75-0E0D4C74F026}"/>
              </a:ext>
            </a:extLst>
          </p:cNvPr>
          <p:cNvSpPr>
            <a:spLocks noGrp="1"/>
          </p:cNvSpPr>
          <p:nvPr>
            <p:ph type="title"/>
          </p:nvPr>
        </p:nvSpPr>
        <p:spPr/>
        <p:txBody>
          <a:bodyPr>
            <a:noAutofit/>
          </a:bodyPr>
          <a:lstStyle/>
          <a:p>
            <a:pPr algn="ctr"/>
            <a:r>
              <a:rPr lang="en-US" sz="4800" b="1" dirty="0">
                <a:cs typeface="Arial" panose="020B0604020202020204" pitchFamily="34" charset="0"/>
              </a:rPr>
              <a:t>3-2-1 Exercise </a:t>
            </a:r>
            <a:br>
              <a:rPr lang="en-US" sz="4800" b="1" dirty="0">
                <a:cs typeface="Arial" panose="020B0604020202020204" pitchFamily="34" charset="0"/>
              </a:rPr>
            </a:br>
            <a:endParaRPr lang="en-US" sz="4800" dirty="0"/>
          </a:p>
        </p:txBody>
      </p:sp>
      <p:sp>
        <p:nvSpPr>
          <p:cNvPr id="3" name="Content Placeholder 2">
            <a:extLst>
              <a:ext uri="{FF2B5EF4-FFF2-40B4-BE49-F238E27FC236}">
                <a16:creationId xmlns:a16="http://schemas.microsoft.com/office/drawing/2014/main" id="{156C3D97-71DA-0B4C-A445-F24E3A663E44}"/>
              </a:ext>
            </a:extLst>
          </p:cNvPr>
          <p:cNvSpPr>
            <a:spLocks noGrp="1"/>
          </p:cNvSpPr>
          <p:nvPr>
            <p:ph idx="1"/>
          </p:nvPr>
        </p:nvSpPr>
        <p:spPr/>
        <p:txBody>
          <a:bodyPr/>
          <a:lstStyle/>
          <a:p>
            <a:pPr marL="0" indent="0" algn="ctr">
              <a:buNone/>
            </a:pPr>
            <a:endParaRPr lang="en-US" b="1" dirty="0">
              <a:latin typeface="+mj-lt"/>
              <a:cs typeface="Arial" panose="020B0604020202020204" pitchFamily="34" charset="0"/>
            </a:endParaRPr>
          </a:p>
          <a:p>
            <a:pPr marL="0" indent="0" algn="ctr">
              <a:buNone/>
            </a:pPr>
            <a:endParaRPr lang="en-US" b="1" dirty="0">
              <a:latin typeface="+mj-lt"/>
              <a:cs typeface="Arial" panose="020B0604020202020204" pitchFamily="34" charset="0"/>
            </a:endParaRPr>
          </a:p>
          <a:p>
            <a:pPr marL="0" indent="0" algn="ctr">
              <a:buNone/>
            </a:pPr>
            <a:r>
              <a:rPr lang="en-US" b="1" dirty="0">
                <a:latin typeface="+mj-lt"/>
                <a:cs typeface="Arial" panose="020B0604020202020204" pitchFamily="34" charset="0"/>
              </a:rPr>
              <a:t>3 Things you learned</a:t>
            </a:r>
            <a:br>
              <a:rPr lang="en-US" b="1" dirty="0">
                <a:latin typeface="+mj-lt"/>
                <a:cs typeface="Arial" panose="020B0604020202020204" pitchFamily="34" charset="0"/>
              </a:rPr>
            </a:br>
            <a:br>
              <a:rPr lang="en-US" b="1" dirty="0">
                <a:latin typeface="+mj-lt"/>
                <a:cs typeface="Arial" panose="020B0604020202020204" pitchFamily="34" charset="0"/>
              </a:rPr>
            </a:br>
            <a:r>
              <a:rPr lang="en-US" b="1" dirty="0">
                <a:latin typeface="+mj-lt"/>
                <a:cs typeface="Arial" panose="020B0604020202020204" pitchFamily="34" charset="0"/>
              </a:rPr>
              <a:t>2 Things you want to know more about</a:t>
            </a:r>
            <a:br>
              <a:rPr lang="en-US" b="1" dirty="0">
                <a:latin typeface="+mj-lt"/>
                <a:cs typeface="Arial" panose="020B0604020202020204" pitchFamily="34" charset="0"/>
              </a:rPr>
            </a:br>
            <a:br>
              <a:rPr lang="en-US" b="1" dirty="0">
                <a:latin typeface="+mj-lt"/>
                <a:cs typeface="Arial" panose="020B0604020202020204" pitchFamily="34" charset="0"/>
              </a:rPr>
            </a:br>
            <a:r>
              <a:rPr lang="en-US" b="1" dirty="0">
                <a:latin typeface="+mj-lt"/>
                <a:cs typeface="Arial" panose="020B0604020202020204" pitchFamily="34" charset="0"/>
              </a:rPr>
              <a:t>1 Thing you commit to moving forward</a:t>
            </a:r>
            <a:endParaRPr lang="en-US" dirty="0">
              <a:latin typeface="+mj-lt"/>
            </a:endParaRPr>
          </a:p>
        </p:txBody>
      </p:sp>
    </p:spTree>
    <p:extLst>
      <p:ext uri="{BB962C8B-B14F-4D97-AF65-F5344CB8AC3E}">
        <p14:creationId xmlns:p14="http://schemas.microsoft.com/office/powerpoint/2010/main" val="51185139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E590B3-DCFF-B744-AF12-114EFE1481DC}"/>
              </a:ext>
            </a:extLst>
          </p:cNvPr>
          <p:cNvSpPr>
            <a:spLocks noGrp="1"/>
          </p:cNvSpPr>
          <p:nvPr>
            <p:ph type="title"/>
          </p:nvPr>
        </p:nvSpPr>
        <p:spPr/>
        <p:txBody>
          <a:bodyPr>
            <a:normAutofit fontScale="90000"/>
          </a:bodyPr>
          <a:lstStyle/>
          <a:p>
            <a:r>
              <a:rPr lang="en-US" dirty="0"/>
              <a:t>History of Diversity, Equity, and Inclusion at Salve </a:t>
            </a:r>
          </a:p>
        </p:txBody>
      </p:sp>
      <p:sp>
        <p:nvSpPr>
          <p:cNvPr id="3" name="Content Placeholder 2">
            <a:extLst>
              <a:ext uri="{FF2B5EF4-FFF2-40B4-BE49-F238E27FC236}">
                <a16:creationId xmlns:a16="http://schemas.microsoft.com/office/drawing/2014/main" id="{9C103A54-930A-0847-B177-81216329ED69}"/>
              </a:ext>
            </a:extLst>
          </p:cNvPr>
          <p:cNvSpPr>
            <a:spLocks noGrp="1"/>
          </p:cNvSpPr>
          <p:nvPr>
            <p:ph idx="1"/>
          </p:nvPr>
        </p:nvSpPr>
        <p:spPr>
          <a:xfrm>
            <a:off x="1079500" y="1924264"/>
            <a:ext cx="10026650" cy="4357181"/>
          </a:xfrm>
        </p:spPr>
        <p:txBody>
          <a:bodyPr>
            <a:normAutofit fontScale="92500" lnSpcReduction="10000"/>
          </a:bodyPr>
          <a:lstStyle/>
          <a:p>
            <a:pPr marL="0" indent="0">
              <a:lnSpc>
                <a:spcPct val="95000"/>
              </a:lnSpc>
              <a:spcBef>
                <a:spcPct val="0"/>
              </a:spcBef>
              <a:buNone/>
              <a:tabLst>
                <a:tab pos="877253" algn="l"/>
                <a:tab pos="1037273" algn="l"/>
              </a:tabLst>
              <a:defRPr/>
            </a:pPr>
            <a:r>
              <a:rPr lang="en-US" u="sng" dirty="0">
                <a:solidFill>
                  <a:schemeClr val="tx1"/>
                </a:solidFill>
                <a:cs typeface="Arial" panose="020B0604020202020204" pitchFamily="34" charset="0"/>
              </a:rPr>
              <a:t>JANUARY 2011- </a:t>
            </a:r>
          </a:p>
          <a:p>
            <a:pPr marL="0" indent="0">
              <a:lnSpc>
                <a:spcPct val="95000"/>
              </a:lnSpc>
              <a:spcBef>
                <a:spcPct val="0"/>
              </a:spcBef>
              <a:buNone/>
              <a:tabLst>
                <a:tab pos="877253" algn="l"/>
                <a:tab pos="1037273" algn="l"/>
              </a:tabLst>
              <a:defRPr/>
            </a:pPr>
            <a:r>
              <a:rPr lang="en-US" dirty="0">
                <a:solidFill>
                  <a:schemeClr val="tx1"/>
                </a:solidFill>
                <a:cs typeface="Arial" panose="020B0604020202020204" pitchFamily="34" charset="0"/>
              </a:rPr>
              <a:t>	Due to ongoing pressure from faculty, staff, and students the University committed to create an office for Multicultural Programs  </a:t>
            </a:r>
          </a:p>
          <a:p>
            <a:pPr marL="1037273" indent="-1037273">
              <a:lnSpc>
                <a:spcPct val="95000"/>
              </a:lnSpc>
              <a:spcBef>
                <a:spcPct val="0"/>
              </a:spcBef>
              <a:tabLst>
                <a:tab pos="877253" algn="l"/>
                <a:tab pos="1037273" algn="l"/>
              </a:tabLst>
              <a:defRPr/>
            </a:pPr>
            <a:endParaRPr lang="en-US" dirty="0">
              <a:solidFill>
                <a:schemeClr val="tx1"/>
              </a:solidFill>
              <a:cs typeface="Arial" panose="020B0604020202020204" pitchFamily="34" charset="0"/>
            </a:endParaRPr>
          </a:p>
          <a:p>
            <a:pPr marL="0" indent="0">
              <a:lnSpc>
                <a:spcPct val="95000"/>
              </a:lnSpc>
              <a:spcBef>
                <a:spcPct val="0"/>
              </a:spcBef>
              <a:buNone/>
              <a:tabLst>
                <a:tab pos="877253" algn="l"/>
                <a:tab pos="1037273" algn="l"/>
              </a:tabLst>
              <a:defRPr/>
            </a:pPr>
            <a:r>
              <a:rPr lang="en-US" u="sng" dirty="0">
                <a:solidFill>
                  <a:schemeClr val="tx1"/>
                </a:solidFill>
                <a:cs typeface="Arial" panose="020B0604020202020204" pitchFamily="34" charset="0"/>
              </a:rPr>
              <a:t>September 2012- </a:t>
            </a:r>
          </a:p>
          <a:p>
            <a:pPr marL="0" indent="0">
              <a:lnSpc>
                <a:spcPct val="95000"/>
              </a:lnSpc>
              <a:spcBef>
                <a:spcPct val="0"/>
              </a:spcBef>
              <a:buNone/>
              <a:tabLst>
                <a:tab pos="877253" algn="l"/>
                <a:tab pos="1037273" algn="l"/>
              </a:tabLst>
              <a:defRPr/>
            </a:pPr>
            <a:r>
              <a:rPr lang="en-US" dirty="0">
                <a:solidFill>
                  <a:schemeClr val="tx1"/>
                </a:solidFill>
                <a:cs typeface="Arial" panose="020B0604020202020204" pitchFamily="34" charset="0"/>
              </a:rPr>
              <a:t>	The Office of Multicultural Programs created a Diversity statement due to the lack of institution wide statement </a:t>
            </a:r>
          </a:p>
          <a:p>
            <a:pPr marL="1037273" indent="-1037273">
              <a:lnSpc>
                <a:spcPct val="95000"/>
              </a:lnSpc>
              <a:spcBef>
                <a:spcPct val="0"/>
              </a:spcBef>
              <a:tabLst>
                <a:tab pos="877253" algn="l"/>
                <a:tab pos="1037273" algn="l"/>
              </a:tabLst>
              <a:defRPr/>
            </a:pPr>
            <a:endParaRPr lang="en-US" u="sng" dirty="0">
              <a:solidFill>
                <a:schemeClr val="tx1"/>
              </a:solidFill>
              <a:cs typeface="Arial" panose="020B0604020202020204" pitchFamily="34" charset="0"/>
            </a:endParaRPr>
          </a:p>
          <a:p>
            <a:pPr marL="0" indent="0">
              <a:lnSpc>
                <a:spcPct val="95000"/>
              </a:lnSpc>
              <a:spcBef>
                <a:spcPct val="0"/>
              </a:spcBef>
              <a:buNone/>
              <a:tabLst>
                <a:tab pos="877253" algn="l"/>
                <a:tab pos="1037273" algn="l"/>
              </a:tabLst>
              <a:defRPr/>
            </a:pPr>
            <a:r>
              <a:rPr lang="en-US" u="sng" dirty="0">
                <a:solidFill>
                  <a:schemeClr val="tx1"/>
                </a:solidFill>
                <a:cs typeface="Arial" panose="020B0604020202020204" pitchFamily="34" charset="0"/>
              </a:rPr>
              <a:t>November 2012- </a:t>
            </a:r>
          </a:p>
          <a:p>
            <a:pPr marL="0" indent="0">
              <a:lnSpc>
                <a:spcPct val="95000"/>
              </a:lnSpc>
              <a:spcBef>
                <a:spcPct val="0"/>
              </a:spcBef>
              <a:buNone/>
              <a:tabLst>
                <a:tab pos="877253" algn="l"/>
                <a:tab pos="1037273" algn="l"/>
              </a:tabLst>
              <a:defRPr/>
            </a:pPr>
            <a:r>
              <a:rPr lang="en-US" dirty="0">
                <a:solidFill>
                  <a:schemeClr val="tx1"/>
                </a:solidFill>
                <a:cs typeface="Arial" panose="020B0604020202020204" pitchFamily="34" charset="0"/>
              </a:rPr>
              <a:t>	University Wide campus climate survey was conducted by the Office of Multicultural Programs in collaboration with the Dean of Undergraduate Programs. Data analysis revealed that Majority students feel like Salve is in inclusive campus while marginalized students doesn’t feel a sense of belonging on campus.</a:t>
            </a:r>
          </a:p>
          <a:p>
            <a:pPr marL="1037273" indent="-1037273">
              <a:lnSpc>
                <a:spcPct val="95000"/>
              </a:lnSpc>
              <a:spcBef>
                <a:spcPct val="0"/>
              </a:spcBef>
              <a:tabLst>
                <a:tab pos="877253" algn="l"/>
                <a:tab pos="1037273" algn="l"/>
              </a:tabLst>
              <a:defRPr/>
            </a:pPr>
            <a:endParaRPr lang="en-US" u="sng" dirty="0">
              <a:solidFill>
                <a:schemeClr val="tx1"/>
              </a:solidFill>
              <a:cs typeface="Arial" panose="020B0604020202020204" pitchFamily="34" charset="0"/>
            </a:endParaRPr>
          </a:p>
          <a:p>
            <a:pPr marL="0" indent="0">
              <a:lnSpc>
                <a:spcPct val="95000"/>
              </a:lnSpc>
              <a:spcBef>
                <a:spcPct val="0"/>
              </a:spcBef>
              <a:buNone/>
              <a:tabLst>
                <a:tab pos="877253" algn="l"/>
                <a:tab pos="1037273" algn="l"/>
              </a:tabLst>
              <a:defRPr/>
            </a:pPr>
            <a:r>
              <a:rPr lang="en-US" u="sng" dirty="0">
                <a:solidFill>
                  <a:schemeClr val="tx1"/>
                </a:solidFill>
                <a:cs typeface="Arial" panose="020B0604020202020204" pitchFamily="34" charset="0"/>
              </a:rPr>
              <a:t>March 2013- </a:t>
            </a:r>
          </a:p>
          <a:p>
            <a:pPr marL="0" indent="0">
              <a:lnSpc>
                <a:spcPct val="95000"/>
              </a:lnSpc>
              <a:spcBef>
                <a:spcPct val="0"/>
              </a:spcBef>
              <a:buNone/>
              <a:tabLst>
                <a:tab pos="877253" algn="l"/>
                <a:tab pos="1037273" algn="l"/>
              </a:tabLst>
              <a:defRPr/>
            </a:pPr>
            <a:r>
              <a:rPr lang="en-US" dirty="0">
                <a:solidFill>
                  <a:schemeClr val="tx1"/>
                </a:solidFill>
                <a:cs typeface="Arial" panose="020B0604020202020204" pitchFamily="34" charset="0"/>
              </a:rPr>
              <a:t>	The creation of the first Multicultural Advisory Committee </a:t>
            </a:r>
          </a:p>
          <a:p>
            <a:pPr marL="0" indent="0">
              <a:lnSpc>
                <a:spcPct val="95000"/>
              </a:lnSpc>
              <a:spcBef>
                <a:spcPct val="0"/>
              </a:spcBef>
              <a:buNone/>
              <a:tabLst>
                <a:tab pos="877253" algn="l"/>
                <a:tab pos="1037273" algn="l"/>
              </a:tabLst>
              <a:defRPr/>
            </a:pPr>
            <a:r>
              <a:rPr lang="en-US" dirty="0">
                <a:solidFill>
                  <a:schemeClr val="tx1"/>
                </a:solidFill>
                <a:cs typeface="Arial" panose="020B0604020202020204" pitchFamily="34" charset="0"/>
              </a:rPr>
              <a:t>		(Co-chair   by Sami Nassim &amp; Debra Curtis).</a:t>
            </a:r>
          </a:p>
          <a:p>
            <a:endParaRPr lang="en-US" dirty="0"/>
          </a:p>
        </p:txBody>
      </p:sp>
    </p:spTree>
    <p:extLst>
      <p:ext uri="{BB962C8B-B14F-4D97-AF65-F5344CB8AC3E}">
        <p14:creationId xmlns:p14="http://schemas.microsoft.com/office/powerpoint/2010/main" val="133392012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264692-88D1-EF4A-B0CE-BF426C882A5B}"/>
              </a:ext>
            </a:extLst>
          </p:cNvPr>
          <p:cNvSpPr>
            <a:spLocks noGrp="1"/>
          </p:cNvSpPr>
          <p:nvPr>
            <p:ph type="title"/>
          </p:nvPr>
        </p:nvSpPr>
        <p:spPr>
          <a:xfrm>
            <a:off x="1079500" y="821233"/>
            <a:ext cx="10026650" cy="655637"/>
          </a:xfrm>
        </p:spPr>
        <p:txBody>
          <a:bodyPr>
            <a:normAutofit fontScale="90000"/>
          </a:bodyPr>
          <a:lstStyle/>
          <a:p>
            <a:r>
              <a:rPr lang="en-US" dirty="0"/>
              <a:t>History of Diversity, Equity, and Inclusion at Salve </a:t>
            </a:r>
            <a:r>
              <a:rPr lang="en-US" dirty="0" err="1"/>
              <a:t>Cont</a:t>
            </a:r>
            <a:r>
              <a:rPr lang="en-US" dirty="0"/>
              <a:t>…</a:t>
            </a:r>
          </a:p>
        </p:txBody>
      </p:sp>
      <p:sp>
        <p:nvSpPr>
          <p:cNvPr id="3" name="Content Placeholder 2">
            <a:extLst>
              <a:ext uri="{FF2B5EF4-FFF2-40B4-BE49-F238E27FC236}">
                <a16:creationId xmlns:a16="http://schemas.microsoft.com/office/drawing/2014/main" id="{FA6B87D9-63DC-7349-B561-9462A5C0D18D}"/>
              </a:ext>
            </a:extLst>
          </p:cNvPr>
          <p:cNvSpPr>
            <a:spLocks noGrp="1"/>
          </p:cNvSpPr>
          <p:nvPr>
            <p:ph idx="1"/>
          </p:nvPr>
        </p:nvSpPr>
        <p:spPr>
          <a:xfrm>
            <a:off x="1079500" y="1636321"/>
            <a:ext cx="10902702" cy="4966360"/>
          </a:xfrm>
        </p:spPr>
        <p:txBody>
          <a:bodyPr>
            <a:noAutofit/>
          </a:bodyPr>
          <a:lstStyle/>
          <a:p>
            <a:pPr marL="0" indent="0">
              <a:lnSpc>
                <a:spcPct val="95000"/>
              </a:lnSpc>
              <a:spcBef>
                <a:spcPct val="0"/>
              </a:spcBef>
              <a:buNone/>
              <a:tabLst>
                <a:tab pos="877253" algn="l"/>
                <a:tab pos="1037273" algn="l"/>
              </a:tabLst>
              <a:defRPr/>
            </a:pPr>
            <a:r>
              <a:rPr lang="en-US" sz="1600" dirty="0">
                <a:latin typeface="Arial" panose="020B0604020202020204" pitchFamily="34" charset="0"/>
                <a:cs typeface="Arial" panose="020B0604020202020204" pitchFamily="34" charset="0"/>
              </a:rPr>
              <a:t>   </a:t>
            </a:r>
            <a:r>
              <a:rPr lang="en-US" u="sng" dirty="0">
                <a:cs typeface="Arial" panose="020B0604020202020204" pitchFamily="34" charset="0"/>
              </a:rPr>
              <a:t>October 2013- </a:t>
            </a:r>
          </a:p>
          <a:p>
            <a:pPr marL="0" indent="0">
              <a:lnSpc>
                <a:spcPct val="95000"/>
              </a:lnSpc>
              <a:spcBef>
                <a:spcPct val="0"/>
              </a:spcBef>
              <a:buNone/>
              <a:tabLst>
                <a:tab pos="877253" algn="l"/>
                <a:tab pos="1037273" algn="l"/>
              </a:tabLst>
              <a:defRPr/>
            </a:pPr>
            <a:r>
              <a:rPr lang="en-US" dirty="0">
                <a:cs typeface="Arial" panose="020B0604020202020204" pitchFamily="34" charset="0"/>
              </a:rPr>
              <a:t>	The second campus wide climate survey was conducted by the Multicultural Advisory Committee </a:t>
            </a:r>
          </a:p>
          <a:p>
            <a:pPr marL="0" indent="0">
              <a:lnSpc>
                <a:spcPct val="95000"/>
              </a:lnSpc>
              <a:spcBef>
                <a:spcPct val="0"/>
              </a:spcBef>
              <a:buNone/>
              <a:tabLst>
                <a:tab pos="877253" algn="l"/>
                <a:tab pos="1037273" algn="l"/>
              </a:tabLst>
              <a:defRPr/>
            </a:pPr>
            <a:r>
              <a:rPr lang="en-US" dirty="0">
                <a:cs typeface="Arial" panose="020B0604020202020204" pitchFamily="34" charset="0"/>
              </a:rPr>
              <a:t>   </a:t>
            </a:r>
            <a:r>
              <a:rPr lang="en-US" u="sng" dirty="0">
                <a:cs typeface="Arial" panose="020B0604020202020204" pitchFamily="34" charset="0"/>
              </a:rPr>
              <a:t>September 2014 – </a:t>
            </a:r>
          </a:p>
          <a:p>
            <a:pPr marL="154350" lvl="2" indent="0">
              <a:lnSpc>
                <a:spcPct val="95000"/>
              </a:lnSpc>
              <a:spcBef>
                <a:spcPct val="0"/>
              </a:spcBef>
              <a:buClr>
                <a:srgbClr val="000000"/>
              </a:buClr>
              <a:buNone/>
              <a:defRPr/>
            </a:pPr>
            <a:r>
              <a:rPr lang="en-US" dirty="0">
                <a:cs typeface="Arial" panose="020B0604020202020204" pitchFamily="34" charset="0"/>
              </a:rPr>
              <a:t>	A Brief Multicultural Advisory Committee Report Presented to Dean De La Motte, Provost and Margaret Higgins, VPSA</a:t>
            </a:r>
          </a:p>
          <a:p>
            <a:pPr marL="154350" lvl="2" indent="0">
              <a:lnSpc>
                <a:spcPct val="95000"/>
              </a:lnSpc>
              <a:spcBef>
                <a:spcPct val="0"/>
              </a:spcBef>
              <a:buClr>
                <a:srgbClr val="000000"/>
              </a:buClr>
              <a:buNone/>
              <a:defRPr/>
            </a:pPr>
            <a:r>
              <a:rPr lang="en-US" u="sng" dirty="0">
                <a:cs typeface="Arial" panose="020B0604020202020204" pitchFamily="34" charset="0"/>
              </a:rPr>
              <a:t>January 2015 – </a:t>
            </a:r>
          </a:p>
          <a:p>
            <a:pPr marL="154350" lvl="2" indent="0">
              <a:lnSpc>
                <a:spcPct val="95000"/>
              </a:lnSpc>
              <a:spcBef>
                <a:spcPct val="0"/>
              </a:spcBef>
              <a:buClr>
                <a:srgbClr val="000000"/>
              </a:buClr>
              <a:buNone/>
              <a:defRPr/>
            </a:pPr>
            <a:r>
              <a:rPr lang="en-US" dirty="0">
                <a:cs typeface="Arial" panose="020B0604020202020204" pitchFamily="34" charset="0"/>
              </a:rPr>
              <a:t>	Due to lack of meaningful recommendations, the Second Multicultural Advisory Committee was created (Co- Shared by Sami Nassim and Emily Colbert Cairns) </a:t>
            </a:r>
          </a:p>
          <a:p>
            <a:pPr marL="514350" lvl="2">
              <a:lnSpc>
                <a:spcPct val="95000"/>
              </a:lnSpc>
              <a:spcBef>
                <a:spcPct val="0"/>
              </a:spcBef>
              <a:buClr>
                <a:srgbClr val="000000"/>
              </a:buClr>
              <a:defRPr/>
            </a:pPr>
            <a:endParaRPr lang="en-US" dirty="0">
              <a:cs typeface="Arial" panose="020B0604020202020204" pitchFamily="34" charset="0"/>
            </a:endParaRPr>
          </a:p>
          <a:p>
            <a:pPr marL="154350" lvl="2" indent="0">
              <a:lnSpc>
                <a:spcPct val="95000"/>
              </a:lnSpc>
              <a:spcBef>
                <a:spcPct val="0"/>
              </a:spcBef>
              <a:buClr>
                <a:srgbClr val="000000"/>
              </a:buClr>
              <a:buNone/>
              <a:defRPr/>
            </a:pPr>
            <a:r>
              <a:rPr lang="en-US" u="sng" dirty="0">
                <a:cs typeface="Arial" panose="020B0604020202020204" pitchFamily="34" charset="0"/>
              </a:rPr>
              <a:t>December 2015- </a:t>
            </a:r>
          </a:p>
          <a:p>
            <a:pPr marL="154350" lvl="2" indent="0">
              <a:lnSpc>
                <a:spcPct val="95000"/>
              </a:lnSpc>
              <a:spcBef>
                <a:spcPct val="0"/>
              </a:spcBef>
              <a:buClr>
                <a:srgbClr val="000000"/>
              </a:buClr>
              <a:buNone/>
              <a:defRPr/>
            </a:pPr>
            <a:r>
              <a:rPr lang="en-US" dirty="0">
                <a:cs typeface="Arial" panose="020B0604020202020204" pitchFamily="34" charset="0"/>
              </a:rPr>
              <a:t>	Student Government Association(SGA) passed a resolution requesting to Diversify the Core Courses </a:t>
            </a:r>
          </a:p>
          <a:p>
            <a:pPr marL="514350" lvl="2">
              <a:lnSpc>
                <a:spcPct val="95000"/>
              </a:lnSpc>
              <a:spcBef>
                <a:spcPct val="0"/>
              </a:spcBef>
              <a:buClr>
                <a:srgbClr val="000000"/>
              </a:buClr>
              <a:defRPr/>
            </a:pPr>
            <a:endParaRPr lang="en-US" u="sng" dirty="0">
              <a:cs typeface="Arial" panose="020B0604020202020204" pitchFamily="34" charset="0"/>
            </a:endParaRPr>
          </a:p>
          <a:p>
            <a:pPr marL="154350" lvl="2" indent="0">
              <a:lnSpc>
                <a:spcPct val="95000"/>
              </a:lnSpc>
              <a:spcBef>
                <a:spcPct val="0"/>
              </a:spcBef>
              <a:buClr>
                <a:srgbClr val="000000"/>
              </a:buClr>
              <a:buNone/>
              <a:defRPr/>
            </a:pPr>
            <a:r>
              <a:rPr lang="en-US" u="sng" dirty="0">
                <a:cs typeface="Arial" panose="020B0604020202020204" pitchFamily="34" charset="0"/>
              </a:rPr>
              <a:t>June 2016- </a:t>
            </a:r>
          </a:p>
          <a:p>
            <a:pPr marL="154350" lvl="2" indent="0">
              <a:lnSpc>
                <a:spcPct val="95000"/>
              </a:lnSpc>
              <a:spcBef>
                <a:spcPct val="0"/>
              </a:spcBef>
              <a:buClr>
                <a:srgbClr val="000000"/>
              </a:buClr>
              <a:buNone/>
              <a:defRPr/>
            </a:pPr>
            <a:r>
              <a:rPr lang="en-US" dirty="0">
                <a:cs typeface="Arial" panose="020B0604020202020204" pitchFamily="34" charset="0"/>
              </a:rPr>
              <a:t>	The second Multicultural Advisory report and recommendation was presented to Scott Zeman, Provost and Barbara LoMonaco, VPSA  </a:t>
            </a:r>
            <a:endParaRPr lang="en-US" dirty="0"/>
          </a:p>
        </p:txBody>
      </p:sp>
    </p:spTree>
    <p:extLst>
      <p:ext uri="{BB962C8B-B14F-4D97-AF65-F5344CB8AC3E}">
        <p14:creationId xmlns:p14="http://schemas.microsoft.com/office/powerpoint/2010/main" val="89543498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2D1639-F23D-A54D-B0BD-416FCC6C237A}"/>
              </a:ext>
            </a:extLst>
          </p:cNvPr>
          <p:cNvSpPr>
            <a:spLocks noGrp="1"/>
          </p:cNvSpPr>
          <p:nvPr>
            <p:ph type="title"/>
          </p:nvPr>
        </p:nvSpPr>
        <p:spPr>
          <a:xfrm>
            <a:off x="1082675" y="738105"/>
            <a:ext cx="10026650" cy="655637"/>
          </a:xfrm>
        </p:spPr>
        <p:txBody>
          <a:bodyPr>
            <a:normAutofit fontScale="90000"/>
          </a:bodyPr>
          <a:lstStyle/>
          <a:p>
            <a:r>
              <a:rPr lang="en-US" dirty="0"/>
              <a:t>History of Diversity, Equity, and Inclusion at Salve </a:t>
            </a:r>
            <a:r>
              <a:rPr lang="en-US" dirty="0" err="1"/>
              <a:t>Cont</a:t>
            </a:r>
            <a:r>
              <a:rPr lang="en-US" dirty="0"/>
              <a:t>…</a:t>
            </a:r>
          </a:p>
        </p:txBody>
      </p:sp>
      <p:sp>
        <p:nvSpPr>
          <p:cNvPr id="3" name="Content Placeholder 2">
            <a:extLst>
              <a:ext uri="{FF2B5EF4-FFF2-40B4-BE49-F238E27FC236}">
                <a16:creationId xmlns:a16="http://schemas.microsoft.com/office/drawing/2014/main" id="{3DC74A3C-6CB4-E34B-9115-1209D947A7AE}"/>
              </a:ext>
            </a:extLst>
          </p:cNvPr>
          <p:cNvSpPr>
            <a:spLocks noGrp="1"/>
          </p:cNvSpPr>
          <p:nvPr>
            <p:ph idx="1"/>
          </p:nvPr>
        </p:nvSpPr>
        <p:spPr>
          <a:xfrm>
            <a:off x="1082675" y="1533546"/>
            <a:ext cx="10950205" cy="4586349"/>
          </a:xfrm>
        </p:spPr>
        <p:txBody>
          <a:bodyPr>
            <a:normAutofit fontScale="25000" lnSpcReduction="20000"/>
          </a:bodyPr>
          <a:lstStyle/>
          <a:p>
            <a:pPr marL="0" indent="0">
              <a:buNone/>
            </a:pPr>
            <a:r>
              <a:rPr lang="en-US" sz="7600" u="sng" dirty="0">
                <a:solidFill>
                  <a:schemeClr val="tx1"/>
                </a:solidFill>
                <a:cs typeface="Arial" panose="020B0604020202020204" pitchFamily="34" charset="0"/>
              </a:rPr>
              <a:t>March 2017- </a:t>
            </a:r>
          </a:p>
          <a:p>
            <a:pPr marL="0" indent="0">
              <a:buNone/>
            </a:pPr>
            <a:r>
              <a:rPr lang="en-US" sz="7600" dirty="0">
                <a:solidFill>
                  <a:schemeClr val="tx1"/>
                </a:solidFill>
                <a:cs typeface="Arial" panose="020B0604020202020204" pitchFamily="34" charset="0"/>
              </a:rPr>
              <a:t>	The creation of the third Multicultural Advisory Committee (co-chair by Sami Nassim &amp; Robin Hoffmann) </a:t>
            </a:r>
            <a:endParaRPr lang="en-US" sz="7600" i="1" dirty="0">
              <a:cs typeface="Arial" panose="020B0604020202020204" pitchFamily="34" charset="0"/>
            </a:endParaRPr>
          </a:p>
          <a:p>
            <a:pPr marL="0" lvl="0" indent="0">
              <a:buNone/>
            </a:pPr>
            <a:r>
              <a:rPr lang="en-US" sz="7600" u="sng" dirty="0">
                <a:solidFill>
                  <a:schemeClr val="tx1"/>
                </a:solidFill>
                <a:cs typeface="Arial" panose="020B0604020202020204" pitchFamily="34" charset="0"/>
              </a:rPr>
              <a:t>October 2018- </a:t>
            </a:r>
          </a:p>
          <a:p>
            <a:pPr marL="0" lvl="0" indent="0">
              <a:buNone/>
            </a:pPr>
            <a:r>
              <a:rPr lang="en-US" sz="7600" dirty="0">
                <a:solidFill>
                  <a:schemeClr val="tx1"/>
                </a:solidFill>
                <a:cs typeface="Arial" panose="020B0604020202020204" pitchFamily="34" charset="0"/>
              </a:rPr>
              <a:t>	SGA created a process to assess the experience of student of color on campus and conducted multiple focus groups. </a:t>
            </a:r>
          </a:p>
          <a:p>
            <a:pPr marL="0" lvl="0" indent="0">
              <a:buNone/>
            </a:pPr>
            <a:r>
              <a:rPr lang="en-US" sz="7600" u="sng" dirty="0">
                <a:solidFill>
                  <a:schemeClr val="tx1"/>
                </a:solidFill>
                <a:cs typeface="Arial" panose="020B0604020202020204" pitchFamily="34" charset="0"/>
              </a:rPr>
              <a:t>October 2019- </a:t>
            </a:r>
          </a:p>
          <a:p>
            <a:pPr marL="0" lvl="0" indent="0">
              <a:buNone/>
            </a:pPr>
            <a:r>
              <a:rPr lang="en-US" sz="7600" dirty="0">
                <a:solidFill>
                  <a:schemeClr val="tx1"/>
                </a:solidFill>
                <a:cs typeface="Arial" panose="020B0604020202020204" pitchFamily="34" charset="0"/>
              </a:rPr>
              <a:t>	SGA report, recommendation and resolution were submitted to Dr. Kelli Armstrong, President. </a:t>
            </a:r>
          </a:p>
          <a:p>
            <a:pPr marL="0" lvl="0" indent="0">
              <a:buNone/>
            </a:pPr>
            <a:r>
              <a:rPr lang="en-US" sz="7600" u="sng" dirty="0">
                <a:solidFill>
                  <a:schemeClr val="tx1"/>
                </a:solidFill>
                <a:cs typeface="Arial" panose="020B0604020202020204" pitchFamily="34" charset="0"/>
              </a:rPr>
              <a:t>March 2020- </a:t>
            </a:r>
          </a:p>
          <a:p>
            <a:pPr marL="0" lvl="0" indent="0">
              <a:buNone/>
            </a:pPr>
            <a:r>
              <a:rPr lang="en-US" sz="7600" dirty="0">
                <a:solidFill>
                  <a:schemeClr val="tx1"/>
                </a:solidFill>
                <a:cs typeface="Arial" panose="020B0604020202020204" pitchFamily="34" charset="0"/>
              </a:rPr>
              <a:t>	The third Multicultural Advisory committee report submitted to the President </a:t>
            </a:r>
          </a:p>
          <a:p>
            <a:pPr marL="0" lvl="0" indent="0">
              <a:buNone/>
            </a:pPr>
            <a:r>
              <a:rPr lang="en-US" sz="7600" u="sng" dirty="0">
                <a:solidFill>
                  <a:schemeClr val="tx1"/>
                </a:solidFill>
                <a:cs typeface="Arial" panose="020B0604020202020204" pitchFamily="34" charset="0"/>
              </a:rPr>
              <a:t>October 2020- </a:t>
            </a:r>
          </a:p>
          <a:p>
            <a:pPr marL="0" lvl="0" indent="0">
              <a:buNone/>
            </a:pPr>
            <a:r>
              <a:rPr lang="en-US" sz="7600" dirty="0">
                <a:solidFill>
                  <a:schemeClr val="tx1"/>
                </a:solidFill>
                <a:cs typeface="Arial" panose="020B0604020202020204" pitchFamily="34" charset="0"/>
              </a:rPr>
              <a:t>	The Creation of the Presidential Commission on Equity and Inclusion </a:t>
            </a:r>
          </a:p>
          <a:p>
            <a:pPr marL="0" indent="0">
              <a:buNone/>
            </a:pPr>
            <a:endParaRPr lang="en-US" dirty="0"/>
          </a:p>
        </p:txBody>
      </p:sp>
    </p:spTree>
    <p:extLst>
      <p:ext uri="{BB962C8B-B14F-4D97-AF65-F5344CB8AC3E}">
        <p14:creationId xmlns:p14="http://schemas.microsoft.com/office/powerpoint/2010/main" val="144931634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BCD2D1B-0E8D-EA42-8825-A423E60EFECE}"/>
              </a:ext>
            </a:extLst>
          </p:cNvPr>
          <p:cNvSpPr>
            <a:spLocks noGrp="1"/>
          </p:cNvSpPr>
          <p:nvPr>
            <p:ph type="title"/>
          </p:nvPr>
        </p:nvSpPr>
        <p:spPr>
          <a:xfrm>
            <a:off x="1079500" y="631228"/>
            <a:ext cx="10026650" cy="655637"/>
          </a:xfrm>
        </p:spPr>
        <p:txBody>
          <a:bodyPr>
            <a:normAutofit/>
          </a:bodyPr>
          <a:lstStyle/>
          <a:p>
            <a:r>
              <a:rPr lang="en-US" dirty="0"/>
              <a:t>Exit interviews: Major Findings</a:t>
            </a:r>
          </a:p>
        </p:txBody>
      </p:sp>
      <p:sp>
        <p:nvSpPr>
          <p:cNvPr id="3" name="Content Placeholder 2">
            <a:extLst>
              <a:ext uri="{FF2B5EF4-FFF2-40B4-BE49-F238E27FC236}">
                <a16:creationId xmlns:a16="http://schemas.microsoft.com/office/drawing/2014/main" id="{96F6B0CE-C30E-0243-901F-521454C5B497}"/>
              </a:ext>
            </a:extLst>
          </p:cNvPr>
          <p:cNvSpPr>
            <a:spLocks noGrp="1"/>
          </p:cNvSpPr>
          <p:nvPr>
            <p:ph idx="1"/>
          </p:nvPr>
        </p:nvSpPr>
        <p:spPr>
          <a:xfrm>
            <a:off x="1079500" y="1439862"/>
            <a:ext cx="10026650" cy="3978275"/>
          </a:xfrm>
        </p:spPr>
        <p:txBody>
          <a:bodyPr>
            <a:normAutofit fontScale="92500" lnSpcReduction="10000"/>
          </a:bodyPr>
          <a:lstStyle/>
          <a:p>
            <a:r>
              <a:rPr lang="en-US" sz="2100" dirty="0">
                <a:solidFill>
                  <a:schemeClr val="tx1"/>
                </a:solidFill>
                <a:cs typeface="Arial" panose="020B0604020202020204" pitchFamily="34" charset="0"/>
              </a:rPr>
              <a:t>Lack of diversity among student body and  issues of racism</a:t>
            </a:r>
          </a:p>
          <a:p>
            <a:r>
              <a:rPr lang="en-US" sz="2100" dirty="0">
                <a:solidFill>
                  <a:schemeClr val="tx1"/>
                </a:solidFill>
                <a:cs typeface="Arial" panose="020B0604020202020204" pitchFamily="34" charset="0"/>
              </a:rPr>
              <a:t>Lack of meaningful dialogue around issues of Diversity in the classroom </a:t>
            </a:r>
            <a:endParaRPr lang="en-US" sz="2100" b="1" u="sng" dirty="0">
              <a:solidFill>
                <a:schemeClr val="tx1"/>
              </a:solidFill>
              <a:cs typeface="Arial" panose="020B0604020202020204" pitchFamily="34" charset="0"/>
            </a:endParaRPr>
          </a:p>
          <a:p>
            <a:r>
              <a:rPr lang="en-US" sz="2100" b="1" u="sng" dirty="0">
                <a:solidFill>
                  <a:schemeClr val="tx1"/>
                </a:solidFill>
                <a:cs typeface="Arial" panose="020B0604020202020204" pitchFamily="34" charset="0"/>
              </a:rPr>
              <a:t>Sample student comments </a:t>
            </a:r>
          </a:p>
          <a:p>
            <a:pPr lvl="1"/>
            <a:r>
              <a:rPr lang="en-US" sz="2100" i="1" dirty="0">
                <a:solidFill>
                  <a:schemeClr val="tx1"/>
                </a:solidFill>
                <a:cs typeface="Arial" panose="020B0604020202020204" pitchFamily="34" charset="0"/>
              </a:rPr>
              <a:t>	“Salve has a lack of diversity and everyone seems to be the same; upper middleclass, white-makes her feel less than {them}”</a:t>
            </a:r>
          </a:p>
          <a:p>
            <a:pPr lvl="1"/>
            <a:r>
              <a:rPr lang="en-US" sz="2100" i="1" dirty="0">
                <a:solidFill>
                  <a:schemeClr val="tx1"/>
                </a:solidFill>
                <a:cs typeface="Arial" panose="020B0604020202020204" pitchFamily="34" charset="0"/>
              </a:rPr>
              <a:t>	“ I ONLY had white professors and white students surrounding ME. In Framingham, there were diverse people and diverse perspectives to discuss topics of race with, here there aren’t.”</a:t>
            </a:r>
          </a:p>
          <a:p>
            <a:pPr lvl="1"/>
            <a:r>
              <a:rPr lang="en-US" sz="2100" i="1" dirty="0">
                <a:solidFill>
                  <a:schemeClr val="tx1"/>
                </a:solidFill>
                <a:cs typeface="Arial" panose="020B0604020202020204" pitchFamily="34" charset="0"/>
              </a:rPr>
              <a:t>	“We were sprinkles in a pool of Caucasians, lost us because there was nothing to attract us”</a:t>
            </a:r>
          </a:p>
          <a:p>
            <a:pPr marL="0" indent="0">
              <a:buNone/>
            </a:pPr>
            <a:endParaRPr lang="en-US" dirty="0"/>
          </a:p>
        </p:txBody>
      </p:sp>
    </p:spTree>
    <p:extLst>
      <p:ext uri="{BB962C8B-B14F-4D97-AF65-F5344CB8AC3E}">
        <p14:creationId xmlns:p14="http://schemas.microsoft.com/office/powerpoint/2010/main" val="374567739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39F11F-613E-FB4E-8A5D-3D3A43E174F9}"/>
              </a:ext>
            </a:extLst>
          </p:cNvPr>
          <p:cNvSpPr>
            <a:spLocks noGrp="1"/>
          </p:cNvSpPr>
          <p:nvPr>
            <p:ph type="title"/>
          </p:nvPr>
        </p:nvSpPr>
        <p:spPr/>
        <p:txBody>
          <a:bodyPr>
            <a:normAutofit fontScale="90000"/>
          </a:bodyPr>
          <a:lstStyle/>
          <a:p>
            <a:r>
              <a:rPr lang="en-US" dirty="0"/>
              <a:t>Major Findings  From the Campus Climate Survey</a:t>
            </a:r>
          </a:p>
        </p:txBody>
      </p:sp>
      <p:sp>
        <p:nvSpPr>
          <p:cNvPr id="3" name="Content Placeholder 2">
            <a:extLst>
              <a:ext uri="{FF2B5EF4-FFF2-40B4-BE49-F238E27FC236}">
                <a16:creationId xmlns:a16="http://schemas.microsoft.com/office/drawing/2014/main" id="{9C267B34-B405-5D46-BFBE-DD4BBF5B2DBA}"/>
              </a:ext>
            </a:extLst>
          </p:cNvPr>
          <p:cNvSpPr>
            <a:spLocks noGrp="1"/>
          </p:cNvSpPr>
          <p:nvPr>
            <p:ph idx="1"/>
          </p:nvPr>
        </p:nvSpPr>
        <p:spPr/>
        <p:txBody>
          <a:bodyPr>
            <a:normAutofit lnSpcReduction="10000"/>
          </a:bodyPr>
          <a:lstStyle/>
          <a:p>
            <a:pPr marL="342900" indent="-342900">
              <a:buFont typeface="Arial" panose="020B0604020202020204" pitchFamily="34" charset="0"/>
              <a:buChar char="•"/>
            </a:pPr>
            <a:r>
              <a:rPr lang="en-US" dirty="0">
                <a:solidFill>
                  <a:schemeClr val="tx1"/>
                </a:solidFill>
                <a:cs typeface="Arial" panose="020B0604020202020204" pitchFamily="34" charset="0"/>
              </a:rPr>
              <a:t>Developed by the Second multicultural advisory committee in consultation with the Dean of Art and Science</a:t>
            </a:r>
          </a:p>
          <a:p>
            <a:pPr marL="285750" indent="-285750">
              <a:buFont typeface="Arial" panose="020B0604020202020204" pitchFamily="34" charset="0"/>
              <a:buChar char="•"/>
            </a:pPr>
            <a:r>
              <a:rPr lang="en-US" dirty="0">
                <a:solidFill>
                  <a:schemeClr val="tx1"/>
                </a:solidFill>
                <a:cs typeface="Arial" panose="020B0604020202020204" pitchFamily="34" charset="0"/>
              </a:rPr>
              <a:t>Conducted on November 30</a:t>
            </a:r>
            <a:r>
              <a:rPr lang="en-US" baseline="30000" dirty="0">
                <a:solidFill>
                  <a:schemeClr val="tx1"/>
                </a:solidFill>
                <a:cs typeface="Arial" panose="020B0604020202020204" pitchFamily="34" charset="0"/>
              </a:rPr>
              <a:t>th</a:t>
            </a:r>
            <a:r>
              <a:rPr lang="en-US" dirty="0">
                <a:solidFill>
                  <a:schemeClr val="tx1"/>
                </a:solidFill>
                <a:cs typeface="Arial" panose="020B0604020202020204" pitchFamily="34" charset="0"/>
              </a:rPr>
              <a:t>, 2013  </a:t>
            </a:r>
          </a:p>
          <a:p>
            <a:pPr marL="285750" indent="-285750">
              <a:buFont typeface="Arial" panose="020B0604020202020204" pitchFamily="34" charset="0"/>
              <a:buChar char="•"/>
            </a:pPr>
            <a:r>
              <a:rPr lang="en-US" dirty="0">
                <a:solidFill>
                  <a:schemeClr val="tx1"/>
                </a:solidFill>
                <a:cs typeface="Arial" panose="020B0604020202020204" pitchFamily="34" charset="0"/>
              </a:rPr>
              <a:t>Distributed to 1,423  upper-class student (508 students completed the survey-36% response rate)</a:t>
            </a:r>
          </a:p>
          <a:p>
            <a:pPr marL="1005750" lvl="2" indent="-285750">
              <a:buFont typeface="Arial" panose="020B0604020202020204" pitchFamily="34" charset="0"/>
              <a:buChar char="•"/>
            </a:pPr>
            <a:r>
              <a:rPr lang="en-US" dirty="0">
                <a:solidFill>
                  <a:schemeClr val="tx1"/>
                </a:solidFill>
                <a:cs typeface="Arial" panose="020B0604020202020204" pitchFamily="34" charset="0"/>
              </a:rPr>
              <a:t>The survey was designed to assess how supported and comfortable students feel on campus, how they see Salve’s role in both creating and maintaining spaces for dialogue across difference, and if they feel Salve is appropriately educating students both inside and outside the classroom on issues of differences</a:t>
            </a:r>
            <a:endParaRPr lang="en-US" b="1" i="1" dirty="0">
              <a:solidFill>
                <a:schemeClr val="tx1"/>
              </a:solidFill>
              <a:cs typeface="Arial" panose="020B0604020202020204" pitchFamily="34" charset="0"/>
            </a:endParaRPr>
          </a:p>
          <a:p>
            <a:pPr marL="0" indent="0">
              <a:buNone/>
            </a:pPr>
            <a:endParaRPr lang="en-US" dirty="0"/>
          </a:p>
        </p:txBody>
      </p:sp>
    </p:spTree>
    <p:extLst>
      <p:ext uri="{BB962C8B-B14F-4D97-AF65-F5344CB8AC3E}">
        <p14:creationId xmlns:p14="http://schemas.microsoft.com/office/powerpoint/2010/main" val="75532426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5677CA-8705-0D46-A9C1-AA7307D59B1C}"/>
              </a:ext>
            </a:extLst>
          </p:cNvPr>
          <p:cNvSpPr>
            <a:spLocks noGrp="1"/>
          </p:cNvSpPr>
          <p:nvPr>
            <p:ph type="title"/>
          </p:nvPr>
        </p:nvSpPr>
        <p:spPr/>
        <p:txBody>
          <a:bodyPr>
            <a:normAutofit fontScale="90000"/>
          </a:bodyPr>
          <a:lstStyle/>
          <a:p>
            <a:r>
              <a:rPr lang="en-US" dirty="0"/>
              <a:t>Major Findings  From the Campus Climate Survey</a:t>
            </a:r>
          </a:p>
        </p:txBody>
      </p:sp>
      <p:sp>
        <p:nvSpPr>
          <p:cNvPr id="3" name="Content Placeholder 2">
            <a:extLst>
              <a:ext uri="{FF2B5EF4-FFF2-40B4-BE49-F238E27FC236}">
                <a16:creationId xmlns:a16="http://schemas.microsoft.com/office/drawing/2014/main" id="{4BD93C6A-944C-4A4B-8B8A-7B083AD41B70}"/>
              </a:ext>
            </a:extLst>
          </p:cNvPr>
          <p:cNvSpPr>
            <a:spLocks noGrp="1"/>
          </p:cNvSpPr>
          <p:nvPr>
            <p:ph idx="1"/>
          </p:nvPr>
        </p:nvSpPr>
        <p:spPr/>
        <p:txBody>
          <a:bodyPr>
            <a:normAutofit fontScale="85000" lnSpcReduction="10000"/>
          </a:bodyPr>
          <a:lstStyle/>
          <a:p>
            <a:r>
              <a:rPr lang="en-US" sz="1800" b="1" i="1" dirty="0">
                <a:cs typeface="Arial" panose="020B0604020202020204" pitchFamily="34" charset="0"/>
              </a:rPr>
              <a:t> </a:t>
            </a:r>
            <a:r>
              <a:rPr lang="en-US" b="1" u="sng" dirty="0">
                <a:solidFill>
                  <a:schemeClr val="tx1"/>
                </a:solidFill>
                <a:cs typeface="Arial" panose="020B0604020202020204" pitchFamily="34" charset="0"/>
              </a:rPr>
              <a:t>Survey Development </a:t>
            </a:r>
          </a:p>
          <a:p>
            <a:pPr>
              <a:lnSpc>
                <a:spcPct val="150000"/>
              </a:lnSpc>
            </a:pPr>
            <a:r>
              <a:rPr lang="en-US" dirty="0">
                <a:solidFill>
                  <a:schemeClr val="tx1"/>
                </a:solidFill>
                <a:cs typeface="Arial" panose="020B0604020202020204" pitchFamily="34" charset="0"/>
              </a:rPr>
              <a:t>Five variables were created to evaluate students’ satisfaction and comfort on campus.  These included: </a:t>
            </a:r>
          </a:p>
          <a:p>
            <a:pPr marL="457200" indent="-457200">
              <a:lnSpc>
                <a:spcPct val="150000"/>
              </a:lnSpc>
              <a:buFont typeface="+mj-lt"/>
              <a:buAutoNum type="arabicPeriod"/>
            </a:pPr>
            <a:r>
              <a:rPr lang="en-US" sz="1900" i="1" dirty="0">
                <a:solidFill>
                  <a:schemeClr val="tx1"/>
                </a:solidFill>
                <a:cs typeface="Arial" panose="020B0604020202020204" pitchFamily="34" charset="0"/>
              </a:rPr>
              <a:t>Prejudgment</a:t>
            </a:r>
            <a:r>
              <a:rPr lang="en-US" sz="1900" dirty="0">
                <a:solidFill>
                  <a:schemeClr val="tx1"/>
                </a:solidFill>
                <a:cs typeface="Arial" panose="020B0604020202020204" pitchFamily="34" charset="0"/>
              </a:rPr>
              <a:t> (i.e. Students’ experience feeling prejudged by faculty, staff, and other students)</a:t>
            </a:r>
          </a:p>
          <a:p>
            <a:pPr marL="457200" indent="-457200">
              <a:lnSpc>
                <a:spcPct val="150000"/>
              </a:lnSpc>
              <a:buFont typeface="+mj-lt"/>
              <a:buAutoNum type="arabicPeriod"/>
            </a:pPr>
            <a:r>
              <a:rPr lang="en-US" sz="1900" i="1" dirty="0">
                <a:solidFill>
                  <a:schemeClr val="tx1"/>
                </a:solidFill>
                <a:cs typeface="Arial" panose="020B0604020202020204" pitchFamily="34" charset="0"/>
              </a:rPr>
              <a:t>Support</a:t>
            </a:r>
            <a:r>
              <a:rPr lang="en-US" sz="1900" dirty="0">
                <a:solidFill>
                  <a:schemeClr val="tx1"/>
                </a:solidFill>
                <a:cs typeface="Arial" panose="020B0604020202020204" pitchFamily="34" charset="0"/>
              </a:rPr>
              <a:t> (i.e. Students’ experiencing support across all dimensions of campus)</a:t>
            </a:r>
          </a:p>
          <a:p>
            <a:pPr marL="457200" indent="-457200">
              <a:lnSpc>
                <a:spcPct val="150000"/>
              </a:lnSpc>
              <a:buFont typeface="+mj-lt"/>
              <a:buAutoNum type="arabicPeriod"/>
            </a:pPr>
            <a:r>
              <a:rPr lang="en-US" sz="1900" i="1" dirty="0">
                <a:solidFill>
                  <a:schemeClr val="tx1"/>
                </a:solidFill>
                <a:cs typeface="Arial" panose="020B0604020202020204" pitchFamily="34" charset="0"/>
              </a:rPr>
              <a:t>Overall Comfort at Salve</a:t>
            </a:r>
            <a:r>
              <a:rPr lang="en-US" sz="1900" dirty="0">
                <a:solidFill>
                  <a:schemeClr val="tx1"/>
                </a:solidFill>
                <a:cs typeface="Arial" panose="020B0604020202020204" pitchFamily="34" charset="0"/>
              </a:rPr>
              <a:t> (i.e. Students’ ability to be themselves at Salve)</a:t>
            </a:r>
          </a:p>
          <a:p>
            <a:pPr marL="457200" indent="-457200">
              <a:lnSpc>
                <a:spcPct val="150000"/>
              </a:lnSpc>
              <a:buFont typeface="+mj-lt"/>
              <a:buAutoNum type="arabicPeriod"/>
            </a:pPr>
            <a:r>
              <a:rPr lang="en-US" sz="1900" i="1" dirty="0">
                <a:solidFill>
                  <a:schemeClr val="tx1"/>
                </a:solidFill>
                <a:cs typeface="Arial" panose="020B0604020202020204" pitchFamily="34" charset="0"/>
              </a:rPr>
              <a:t>Disparity of Before and Since</a:t>
            </a:r>
            <a:r>
              <a:rPr lang="en-US" sz="1900" dirty="0">
                <a:solidFill>
                  <a:schemeClr val="tx1"/>
                </a:solidFill>
                <a:cs typeface="Arial" panose="020B0604020202020204" pitchFamily="34" charset="0"/>
              </a:rPr>
              <a:t> (i.e. The difference between how welcoming they thought Salve would be and how welcoming they actually found Salve to be)</a:t>
            </a:r>
          </a:p>
          <a:p>
            <a:pPr marL="457200" indent="-457200">
              <a:lnSpc>
                <a:spcPct val="150000"/>
              </a:lnSpc>
              <a:buFont typeface="+mj-lt"/>
              <a:buAutoNum type="arabicPeriod"/>
            </a:pPr>
            <a:r>
              <a:rPr lang="en-US" sz="1900" i="1" dirty="0">
                <a:solidFill>
                  <a:schemeClr val="tx1"/>
                </a:solidFill>
                <a:cs typeface="Arial" panose="020B0604020202020204" pitchFamily="34" charset="0"/>
              </a:rPr>
              <a:t>Comfort Being Self</a:t>
            </a:r>
            <a:r>
              <a:rPr lang="en-US" sz="1900" dirty="0">
                <a:solidFill>
                  <a:schemeClr val="tx1"/>
                </a:solidFill>
                <a:cs typeface="Arial" panose="020B0604020202020204" pitchFamily="34" charset="0"/>
              </a:rPr>
              <a:t> (i.e. Students’ feeling that they can be open about their identity)  </a:t>
            </a:r>
            <a:endParaRPr lang="en-US" sz="1900" dirty="0"/>
          </a:p>
        </p:txBody>
      </p:sp>
    </p:spTree>
    <p:extLst>
      <p:ext uri="{BB962C8B-B14F-4D97-AF65-F5344CB8AC3E}">
        <p14:creationId xmlns:p14="http://schemas.microsoft.com/office/powerpoint/2010/main" val="350484394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622AD2-5A63-164B-8334-10C4FE9A4F57}"/>
              </a:ext>
            </a:extLst>
          </p:cNvPr>
          <p:cNvSpPr>
            <a:spLocks noGrp="1"/>
          </p:cNvSpPr>
          <p:nvPr>
            <p:ph type="title"/>
          </p:nvPr>
        </p:nvSpPr>
        <p:spPr/>
        <p:txBody>
          <a:bodyPr>
            <a:normAutofit fontScale="90000"/>
          </a:bodyPr>
          <a:lstStyle/>
          <a:p>
            <a:r>
              <a:rPr lang="en-US" dirty="0"/>
              <a:t>Major Findings  From the Campus Climate Survey</a:t>
            </a:r>
          </a:p>
        </p:txBody>
      </p:sp>
      <p:sp>
        <p:nvSpPr>
          <p:cNvPr id="3" name="Content Placeholder 2">
            <a:extLst>
              <a:ext uri="{FF2B5EF4-FFF2-40B4-BE49-F238E27FC236}">
                <a16:creationId xmlns:a16="http://schemas.microsoft.com/office/drawing/2014/main" id="{EC6048B0-1CF2-FE4A-A11D-11C68FB191EC}"/>
              </a:ext>
            </a:extLst>
          </p:cNvPr>
          <p:cNvSpPr>
            <a:spLocks noGrp="1"/>
          </p:cNvSpPr>
          <p:nvPr>
            <p:ph idx="1"/>
          </p:nvPr>
        </p:nvSpPr>
        <p:spPr>
          <a:xfrm>
            <a:off x="1079500" y="1790700"/>
            <a:ext cx="10985830" cy="4056062"/>
          </a:xfrm>
        </p:spPr>
        <p:txBody>
          <a:bodyPr>
            <a:noAutofit/>
          </a:bodyPr>
          <a:lstStyle/>
          <a:p>
            <a:r>
              <a:rPr lang="en-US" b="1" i="1" dirty="0">
                <a:cs typeface="Arial" panose="020B0604020202020204" pitchFamily="34" charset="0"/>
              </a:rPr>
              <a:t> </a:t>
            </a:r>
            <a:r>
              <a:rPr lang="en-US" sz="1800" b="1" u="sng" dirty="0">
                <a:solidFill>
                  <a:schemeClr val="tx1"/>
                </a:solidFill>
                <a:cs typeface="Arial" panose="020B0604020202020204" pitchFamily="34" charset="0"/>
              </a:rPr>
              <a:t>Survey Development </a:t>
            </a:r>
            <a:r>
              <a:rPr lang="en-US" sz="1800" b="1" u="sng" dirty="0" err="1">
                <a:solidFill>
                  <a:schemeClr val="tx1"/>
                </a:solidFill>
                <a:cs typeface="Arial" panose="020B0604020202020204" pitchFamily="34" charset="0"/>
              </a:rPr>
              <a:t>Cont</a:t>
            </a:r>
            <a:r>
              <a:rPr lang="en-US" sz="1800" b="1" u="sng" dirty="0">
                <a:solidFill>
                  <a:schemeClr val="tx1"/>
                </a:solidFill>
                <a:cs typeface="Arial" panose="020B0604020202020204" pitchFamily="34" charset="0"/>
              </a:rPr>
              <a:t>…</a:t>
            </a:r>
          </a:p>
          <a:p>
            <a:r>
              <a:rPr lang="en-US" sz="1800" dirty="0">
                <a:solidFill>
                  <a:schemeClr val="tx1"/>
                </a:solidFill>
                <a:cs typeface="Arial" panose="020B0604020202020204" pitchFamily="34" charset="0"/>
              </a:rPr>
              <a:t>Created five variables to assess possible social/environmental influences on students’ satisfaction and comfort level at Salve.  These included:  </a:t>
            </a:r>
          </a:p>
          <a:p>
            <a:pPr marL="342900" indent="-342900">
              <a:buAutoNum type="arabicParenR"/>
            </a:pPr>
            <a:r>
              <a:rPr lang="en-US" sz="1800" i="1" dirty="0">
                <a:solidFill>
                  <a:schemeClr val="tx1"/>
                </a:solidFill>
                <a:cs typeface="Arial" panose="020B0604020202020204" pitchFamily="34" charset="0"/>
              </a:rPr>
              <a:t>Openness to Discussion</a:t>
            </a:r>
            <a:r>
              <a:rPr lang="en-US" sz="1800" dirty="0">
                <a:solidFill>
                  <a:schemeClr val="tx1"/>
                </a:solidFill>
                <a:cs typeface="Arial" panose="020B0604020202020204" pitchFamily="34" charset="0"/>
              </a:rPr>
              <a:t> (i.e., Students’ perception of campus openness to discussion around controversial issues)</a:t>
            </a:r>
          </a:p>
          <a:p>
            <a:pPr marL="342900" indent="-342900">
              <a:buAutoNum type="arabicParenR"/>
            </a:pPr>
            <a:r>
              <a:rPr lang="en-US" sz="1800" i="1" dirty="0">
                <a:solidFill>
                  <a:schemeClr val="tx1"/>
                </a:solidFill>
                <a:cs typeface="Arial" panose="020B0604020202020204" pitchFamily="34" charset="0"/>
              </a:rPr>
              <a:t>Familiarity of Diversity Resources </a:t>
            </a:r>
            <a:r>
              <a:rPr lang="en-US" sz="1800" dirty="0">
                <a:solidFill>
                  <a:schemeClr val="tx1"/>
                </a:solidFill>
                <a:cs typeface="Arial" panose="020B0604020202020204" pitchFamily="34" charset="0"/>
              </a:rPr>
              <a:t>(i.e., Students’ familiarity with current programs addressing diversity)</a:t>
            </a:r>
          </a:p>
          <a:p>
            <a:pPr marL="342900" indent="-342900">
              <a:buAutoNum type="arabicParenR"/>
            </a:pPr>
            <a:r>
              <a:rPr lang="en-US" sz="1800" i="1" dirty="0">
                <a:solidFill>
                  <a:schemeClr val="tx1"/>
                </a:solidFill>
                <a:cs typeface="Arial" panose="020B0604020202020204" pitchFamily="34" charset="0"/>
              </a:rPr>
              <a:t>Effectiveness in Addressing Diversity</a:t>
            </a:r>
            <a:r>
              <a:rPr lang="en-US" sz="1800" dirty="0">
                <a:solidFill>
                  <a:schemeClr val="tx1"/>
                </a:solidFill>
                <a:cs typeface="Arial" panose="020B0604020202020204" pitchFamily="34" charset="0"/>
              </a:rPr>
              <a:t> (i.e., Students’ perceptions of the capacity for classes and programs at Salve to effectively address diversity)</a:t>
            </a:r>
          </a:p>
          <a:p>
            <a:pPr marL="342900" indent="-342900">
              <a:buAutoNum type="arabicParenR"/>
            </a:pPr>
            <a:r>
              <a:rPr lang="en-US" sz="1800" i="1" dirty="0">
                <a:solidFill>
                  <a:schemeClr val="tx1"/>
                </a:solidFill>
                <a:cs typeface="Arial" panose="020B0604020202020204" pitchFamily="34" charset="0"/>
              </a:rPr>
              <a:t>Equality of Participation</a:t>
            </a:r>
            <a:r>
              <a:rPr lang="en-US" sz="1800" dirty="0">
                <a:solidFill>
                  <a:schemeClr val="tx1"/>
                </a:solidFill>
                <a:cs typeface="Arial" panose="020B0604020202020204" pitchFamily="34" charset="0"/>
              </a:rPr>
              <a:t> (i.e., Students’ perceptions about the parity of participation in classes across race)</a:t>
            </a:r>
          </a:p>
          <a:p>
            <a:pPr marL="342900" indent="-342900">
              <a:buAutoNum type="arabicParenR"/>
            </a:pPr>
            <a:r>
              <a:rPr lang="en-US" sz="1800" i="1" dirty="0">
                <a:solidFill>
                  <a:schemeClr val="tx1"/>
                </a:solidFill>
                <a:cs typeface="Arial" panose="020B0604020202020204" pitchFamily="34" charset="0"/>
              </a:rPr>
              <a:t>Understanding of Diversity</a:t>
            </a:r>
            <a:r>
              <a:rPr lang="en-US" sz="1800" dirty="0">
                <a:solidFill>
                  <a:schemeClr val="tx1"/>
                </a:solidFill>
                <a:cs typeface="Arial" panose="020B0604020202020204" pitchFamily="34" charset="0"/>
              </a:rPr>
              <a:t> (i.e., Students’ perceptions about the role of Salve in developing their understanding of diversity related issues)</a:t>
            </a:r>
            <a:endParaRPr lang="en-US" sz="1800" dirty="0"/>
          </a:p>
        </p:txBody>
      </p:sp>
    </p:spTree>
    <p:extLst>
      <p:ext uri="{BB962C8B-B14F-4D97-AF65-F5344CB8AC3E}">
        <p14:creationId xmlns:p14="http://schemas.microsoft.com/office/powerpoint/2010/main" val="4044414774"/>
      </p:ext>
    </p:extLst>
  </p:cSld>
  <p:clrMapOvr>
    <a:masterClrMapping/>
  </p:clrMapOvr>
</p:sld>
</file>

<file path=ppt/theme/theme1.xml><?xml version="1.0" encoding="utf-8"?>
<a:theme xmlns:a="http://schemas.openxmlformats.org/drawingml/2006/main" name="LeafVTI">
  <a:themeElements>
    <a:clrScheme name="AnalogousFromLightSeedRightStep">
      <a:dk1>
        <a:srgbClr val="000000"/>
      </a:dk1>
      <a:lt1>
        <a:srgbClr val="FFFFFF"/>
      </a:lt1>
      <a:dk2>
        <a:srgbClr val="243541"/>
      </a:dk2>
      <a:lt2>
        <a:srgbClr val="E8E4E2"/>
      </a:lt2>
      <a:accent1>
        <a:srgbClr val="82A6BB"/>
      </a:accent1>
      <a:accent2>
        <a:srgbClr val="7F8CBA"/>
      </a:accent2>
      <a:accent3>
        <a:srgbClr val="9F96C6"/>
      </a:accent3>
      <a:accent4>
        <a:srgbClr val="A37FBA"/>
      </a:accent4>
      <a:accent5>
        <a:srgbClr val="C492C3"/>
      </a:accent5>
      <a:accent6>
        <a:srgbClr val="BA7FA0"/>
      </a:accent6>
      <a:hlink>
        <a:srgbClr val="A7775C"/>
      </a:hlink>
      <a:folHlink>
        <a:srgbClr val="7F7F7F"/>
      </a:folHlink>
    </a:clrScheme>
    <a:fontScheme name="Leaf">
      <a:majorFont>
        <a:latin typeface="Rockwell Nova Light"/>
        <a:ea typeface=""/>
        <a:cs typeface=""/>
      </a:majorFont>
      <a:minorFont>
        <a:latin typeface="Avenir Next LT Pro Light"/>
        <a:ea typeface=""/>
        <a:cs typeface=""/>
      </a:minorFont>
    </a:fontScheme>
    <a:fmtScheme name="Subtle Solids">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LeafVTI" id="{AD13D32C-3873-4EF1-A28C-5D0E64FF0913}" vid="{0D2E0FD0-9C17-4337-BD21-33917FC300A9}"/>
    </a:ext>
  </a:extLst>
</a:theme>
</file>

<file path=docProps/app.xml><?xml version="1.0" encoding="utf-8"?>
<Properties xmlns="http://schemas.openxmlformats.org/officeDocument/2006/extended-properties" xmlns:vt="http://schemas.openxmlformats.org/officeDocument/2006/docPropsVTypes">
  <TotalTime>566</TotalTime>
  <Words>1391</Words>
  <Application>Microsoft Office PowerPoint</Application>
  <PresentationFormat>Widescreen</PresentationFormat>
  <Paragraphs>152</Paragraphs>
  <Slides>20</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20</vt:i4>
      </vt:variant>
    </vt:vector>
  </HeadingPairs>
  <TitlesOfParts>
    <vt:vector size="26" baseType="lpstr">
      <vt:lpstr>Arial</vt:lpstr>
      <vt:lpstr>Avenir Next LT Pro Light</vt:lpstr>
      <vt:lpstr>Rockwell Nova Light</vt:lpstr>
      <vt:lpstr>Times New Roman</vt:lpstr>
      <vt:lpstr>Wingdings</vt:lpstr>
      <vt:lpstr>LeafVTI</vt:lpstr>
      <vt:lpstr>STUDENT VOICES Data Analysis of marginalized students on campus </vt:lpstr>
      <vt:lpstr>Agenda </vt:lpstr>
      <vt:lpstr>History of Diversity, Equity, and Inclusion at Salve </vt:lpstr>
      <vt:lpstr>History of Diversity, Equity, and Inclusion at Salve Cont…</vt:lpstr>
      <vt:lpstr>History of Diversity, Equity, and Inclusion at Salve Cont…</vt:lpstr>
      <vt:lpstr>Exit interviews: Major Findings</vt:lpstr>
      <vt:lpstr>Major Findings  From the Campus Climate Survey</vt:lpstr>
      <vt:lpstr>Major Findings  From the Campus Climate Survey</vt:lpstr>
      <vt:lpstr>Major Findings  From the Campus Climate Survey</vt:lpstr>
      <vt:lpstr>Major Findings  From the Campus Climate Survey</vt:lpstr>
      <vt:lpstr>Major Findings  From the Campus Climate Survey</vt:lpstr>
      <vt:lpstr>Major Findings  From the Campus Climate Survey</vt:lpstr>
      <vt:lpstr>SGA Initiative</vt:lpstr>
      <vt:lpstr>Common Themes: Extensive list </vt:lpstr>
      <vt:lpstr>Hard Numbers based on student Response  Of the 32 responses, the following was taken away; </vt:lpstr>
      <vt:lpstr>Hard Numbers based on student Responses</vt:lpstr>
      <vt:lpstr>Hard Numbers based on student Responses</vt:lpstr>
      <vt:lpstr>Hard Numbers based on student Responses</vt:lpstr>
      <vt:lpstr>Hard Numbers based on student Responses</vt:lpstr>
      <vt:lpstr>3-2-1 Exercise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STUDENT VOICES Data Analysis of marginalized students on campus</dc:title>
  <dc:creator>Izabella I. Mangual-Solivan</dc:creator>
  <cp:lastModifiedBy>Sami Nassim</cp:lastModifiedBy>
  <cp:revision>9</cp:revision>
  <dcterms:created xsi:type="dcterms:W3CDTF">2021-04-08T00:12:51Z</dcterms:created>
  <dcterms:modified xsi:type="dcterms:W3CDTF">2021-04-21T15:36:49Z</dcterms:modified>
</cp:coreProperties>
</file>